
<file path=[Content_Types].xml><?xml version="1.0" encoding="utf-8"?>
<Types xmlns="http://schemas.openxmlformats.org/package/2006/content-types">
  <Default Extension="fntdata" ContentType="application/x-fontdata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8"/>
  </p:notesMasterIdLst>
  <p:sldIdLst>
    <p:sldId id="275" r:id="rId2"/>
    <p:sldId id="276" r:id="rId3"/>
    <p:sldId id="277" r:id="rId4"/>
    <p:sldId id="279" r:id="rId5"/>
    <p:sldId id="282" r:id="rId6"/>
    <p:sldId id="268" r:id="rId7"/>
  </p:sldIdLst>
  <p:sldSz cx="12192000" cy="6858000"/>
  <p:notesSz cx="6858000" cy="12192000"/>
  <p:embeddedFontLst>
    <p:embeddedFont>
      <p:font typeface="MiSans" panose="02010600030101010101" charset="-122"/>
      <p:regular r:id="rId9"/>
    </p:embeddedFont>
    <p:embeddedFont>
      <p:font typeface="Cambria Math" panose="02040503050406030204" pitchFamily="18" charset="0"/>
      <p:regular r:id="rId10"/>
    </p:embeddedFont>
    <p:embeddedFont>
      <p:font typeface="等线" panose="02010600030101010101" pitchFamily="2" charset="-122"/>
      <p:regular r:id="rId11"/>
      <p:bold r:id="rId12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主题样式 1 - 强调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2838BEF-8BB2-4498-84A7-C5851F593DF1}" styleName="中度样式 4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ABFCF23-3B69-468F-B69F-88F6DE6A72F2}" styleName="中度样式 1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2" autoAdjust="0"/>
    <p:restoredTop sz="94610"/>
  </p:normalViewPr>
  <p:slideViewPr>
    <p:cSldViewPr snapToGrid="0" snapToObjects="1">
      <p:cViewPr varScale="1">
        <p:scale>
          <a:sx n="78" d="100"/>
          <a:sy n="78" d="100"/>
        </p:scale>
        <p:origin x="43" y="3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442674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3E6216-D463-1597-F14A-691BC3B368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445D39A-4250-C656-FE02-4CAAF2AF105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E74220F-2082-1279-6AB0-BB562D1498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B460DB-AEDC-0310-4D01-E17215E02BD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512376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4C2341-1F09-60F5-1EC6-AF9BA466D9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82FDDEE-BDDD-85AE-52B7-39E3F46732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6D7DE00-A26A-16D9-A95E-AD20A76C03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AFDD01-5248-DAF9-FDDC-CF88989BA37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843228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5-17:31:03-d2tarltnfo2stf9djk2g.png"/>
          <p:cNvPicPr>
            <a:picLocks noChangeAspect="1"/>
          </p:cNvPicPr>
          <p:nvPr/>
        </p:nvPicPr>
        <p:blipFill>
          <a:blip r:embed="rId3"/>
          <a:srcRect l="11651" t="6196" r="5498" b="958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626745" y="6151880"/>
            <a:ext cx="4345305" cy="33147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012633" y="4927518"/>
            <a:ext cx="5246834" cy="754776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汇报人：林银蕊 甘芝清 黄慧雯</a:t>
            </a:r>
          </a:p>
        </p:txBody>
      </p:sp>
      <p:sp>
        <p:nvSpPr>
          <p:cNvPr id="5" name="Text 2"/>
          <p:cNvSpPr/>
          <p:nvPr/>
        </p:nvSpPr>
        <p:spPr>
          <a:xfrm>
            <a:off x="7211695" y="6116955"/>
            <a:ext cx="4448810" cy="36639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Sans" pitchFamily="34" charset="0"/>
                <a:ea typeface="MiSans" pitchFamily="34" charset="-122"/>
                <a:cs typeface="MiSans" pitchFamily="34" charset="-120"/>
              </a:rPr>
              <a:t>汇报日期：2025/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Sans" pitchFamily="34" charset="0"/>
                <a:ea typeface="MiSans" pitchFamily="34" charset="-122"/>
                <a:cs typeface="MiSans" pitchFamily="34" charset="-120"/>
              </a:rPr>
              <a:t>12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Sans" pitchFamily="34" charset="0"/>
                <a:ea typeface="MiSans" pitchFamily="34" charset="-122"/>
                <a:cs typeface="MiSans" pitchFamily="34" charset="-120"/>
              </a:rPr>
              <a:t>/0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Sans" pitchFamily="34" charset="0"/>
                <a:ea typeface="MiSans" pitchFamily="34" charset="-122"/>
                <a:cs typeface="MiSans" pitchFamily="34" charset="-120"/>
              </a:rPr>
              <a:t>3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hape 3"/>
          <p:cNvSpPr/>
          <p:nvPr/>
        </p:nvSpPr>
        <p:spPr>
          <a:xfrm>
            <a:off x="11450859" y="428881"/>
            <a:ext cx="209306" cy="42231"/>
          </a:xfrm>
          <a:prstGeom prst="rect">
            <a:avLst/>
          </a:prstGeom>
          <a:solidFill>
            <a:srgbClr val="000000"/>
          </a:solidFill>
          <a:ln w="19050">
            <a:solidFill>
              <a:srgbClr val="000000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11450859" y="428881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Shape 5"/>
          <p:cNvSpPr/>
          <p:nvPr/>
        </p:nvSpPr>
        <p:spPr>
          <a:xfrm>
            <a:off x="11450859" y="525855"/>
            <a:ext cx="209306" cy="42231"/>
          </a:xfrm>
          <a:prstGeom prst="rect">
            <a:avLst/>
          </a:prstGeom>
          <a:solidFill>
            <a:srgbClr val="000000"/>
          </a:solidFill>
          <a:ln w="19050">
            <a:solidFill>
              <a:srgbClr val="000000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1450859" y="525855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11450859" y="622829"/>
            <a:ext cx="209306" cy="42231"/>
          </a:xfrm>
          <a:prstGeom prst="rect">
            <a:avLst/>
          </a:prstGeom>
          <a:solidFill>
            <a:srgbClr val="000000"/>
          </a:solidFill>
          <a:ln w="19050">
            <a:solidFill>
              <a:srgbClr val="000000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1450859" y="622829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Shape 9"/>
          <p:cNvSpPr/>
          <p:nvPr/>
        </p:nvSpPr>
        <p:spPr>
          <a:xfrm>
            <a:off x="1728118" y="6316221"/>
            <a:ext cx="7044690" cy="0"/>
          </a:xfrm>
          <a:prstGeom prst="straightConnector1">
            <a:avLst/>
          </a:prstGeom>
          <a:noFill/>
          <a:ln w="9525">
            <a:solidFill>
              <a:srgbClr val="000000">
                <a:alpha val="21961"/>
              </a:srgbClr>
            </a:solidFill>
            <a:prstDash val="solid"/>
            <a:headEnd type="none"/>
            <a:tailEnd type="none"/>
          </a:ln>
        </p:spPr>
      </p:sp>
      <p:pic>
        <p:nvPicPr>
          <p:cNvPr id="13" name="Image 1" descr="https://kimi-img.moonshot.cn/pub/slides/slides_tmpl/image/25-09-05-17:30:59-d2tarktnfo2stf9djjsg.png"/>
          <p:cNvPicPr>
            <a:picLocks noChangeAspect="1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 rot="16200000">
            <a:off x="1188085" y="102870"/>
            <a:ext cx="262890" cy="1170305"/>
          </a:xfrm>
          <a:prstGeom prst="rect">
            <a:avLst/>
          </a:prstGeom>
        </p:spPr>
      </p:pic>
      <p:sp>
        <p:nvSpPr>
          <p:cNvPr id="14" name="Text 10"/>
          <p:cNvSpPr/>
          <p:nvPr/>
        </p:nvSpPr>
        <p:spPr>
          <a:xfrm>
            <a:off x="948013" y="1154270"/>
            <a:ext cx="6861458" cy="313932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lvl="0">
              <a:defRPr/>
            </a:pPr>
            <a:r>
              <a:rPr kumimoji="0" lang="en-US" sz="6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Sans" pitchFamily="34" charset="0"/>
                <a:ea typeface="MiSans" pitchFamily="34" charset="-122"/>
                <a:cs typeface="MiSans" pitchFamily="34" charset="-120"/>
              </a:rPr>
              <a:t>第</a:t>
            </a:r>
            <a:r>
              <a:rPr lang="en-US" altLang="zh-CN" sz="6600" b="1" noProof="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8</a:t>
            </a:r>
            <a:r>
              <a:rPr kumimoji="0" lang="en-US" sz="6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Sans" pitchFamily="34" charset="0"/>
                <a:ea typeface="MiSans" pitchFamily="34" charset="-122"/>
                <a:cs typeface="MiSans" pitchFamily="34" charset="-120"/>
              </a:rPr>
              <a:t>章 </a:t>
            </a:r>
            <a:r>
              <a:rPr lang="zh-CN" altLang="en-US" sz="66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互联网上的音频</a:t>
            </a:r>
            <a:r>
              <a:rPr lang="en-US" altLang="zh-CN" sz="66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/</a:t>
            </a:r>
            <a:r>
              <a:rPr lang="zh-CN" altLang="en-US" sz="66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视频服务</a:t>
            </a:r>
            <a:endParaRPr kumimoji="0" lang="en-US" altLang="zh-CN" sz="6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iSans" pitchFamily="34" charset="0"/>
              <a:ea typeface="MiSans" pitchFamily="34" charset="-122"/>
              <a:cs typeface="MiSans" pitchFamily="34" charset="-12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6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Sans" pitchFamily="34" charset="0"/>
                <a:ea typeface="MiSans" pitchFamily="34" charset="-122"/>
                <a:cs typeface="MiSans" pitchFamily="34" charset="-120"/>
              </a:rPr>
              <a:t>  课后习题讲解</a:t>
            </a:r>
          </a:p>
        </p:txBody>
      </p:sp>
      <p:pic>
        <p:nvPicPr>
          <p:cNvPr id="15" name="Image 2" descr="https://kimi-img.moonshot.cn/pub/slides/slides_tmpl/image/25-09-05-17:30:59-d2tarktnfo2stf9djjt0.png"/>
          <p:cNvPicPr>
            <a:picLocks noChangeAspect="1"/>
          </p:cNvPicPr>
          <p:nvPr/>
        </p:nvPicPr>
        <p:blipFill>
          <a:blip r:embed="rId5">
            <a:alphaModFix amt="80000"/>
          </a:blip>
          <a:stretch>
            <a:fillRect/>
          </a:stretch>
        </p:blipFill>
        <p:spPr>
          <a:xfrm>
            <a:off x="948012" y="4977146"/>
            <a:ext cx="780106" cy="820784"/>
          </a:xfrm>
          <a:prstGeom prst="rect">
            <a:avLst/>
          </a:prstGeom>
        </p:spPr>
      </p:pic>
      <p:sp>
        <p:nvSpPr>
          <p:cNvPr id="16" name="Shape 11"/>
          <p:cNvSpPr/>
          <p:nvPr/>
        </p:nvSpPr>
        <p:spPr>
          <a:xfrm>
            <a:off x="773113" y="5525261"/>
            <a:ext cx="1131570" cy="815230"/>
          </a:xfrm>
          <a:prstGeom prst="trapezoid">
            <a:avLst>
              <a:gd name="adj" fmla="val 26039"/>
            </a:avLst>
          </a:prstGeom>
          <a:gradFill flip="none" rotWithShape="1">
            <a:gsLst>
              <a:gs pos="0">
                <a:srgbClr val="577FD2">
                  <a:alpha val="21000"/>
                </a:srgbClr>
              </a:gs>
              <a:gs pos="27000">
                <a:srgbClr val="577FD2">
                  <a:alpha val="21000"/>
                </a:srgbClr>
              </a:gs>
              <a:gs pos="68000">
                <a:srgbClr val="F3F7FA">
                  <a:alpha val="0"/>
                </a:srgbClr>
              </a:gs>
              <a:gs pos="100000">
                <a:srgbClr val="F3F7FA">
                  <a:alpha val="0"/>
                </a:srgbClr>
              </a:gs>
            </a:gsLst>
            <a:lin ang="5400000" scaled="1"/>
          </a:gradFill>
          <a:ln/>
        </p:spPr>
      </p:sp>
      <p:sp>
        <p:nvSpPr>
          <p:cNvPr id="17" name="Text 12"/>
          <p:cNvSpPr/>
          <p:nvPr/>
        </p:nvSpPr>
        <p:spPr>
          <a:xfrm>
            <a:off x="734695" y="5018515"/>
            <a:ext cx="1131570" cy="81523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5-17:31:01-d2tarldnfo2stf9djk0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-501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703262" y="2025650"/>
            <a:ext cx="1408430" cy="80010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844549" y="1925955"/>
            <a:ext cx="2465529" cy="80010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Sans" pitchFamily="34" charset="0"/>
                <a:ea typeface="MiSans" pitchFamily="34" charset="-122"/>
                <a:cs typeface="MiSans" pitchFamily="34" charset="-120"/>
              </a:rPr>
              <a:t>目录</a:t>
            </a:r>
            <a:endParaRPr kumimoji="0" lang="en-US" sz="6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 2"/>
          <p:cNvSpPr/>
          <p:nvPr/>
        </p:nvSpPr>
        <p:spPr>
          <a:xfrm>
            <a:off x="844550" y="2692400"/>
            <a:ext cx="2663190" cy="432991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Sans" pitchFamily="34" charset="0"/>
                <a:ea typeface="MiSans" pitchFamily="34" charset="-122"/>
                <a:cs typeface="MiSans" pitchFamily="34" charset="-120"/>
              </a:rPr>
              <a:t>CONTENTS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hape 3"/>
          <p:cNvSpPr/>
          <p:nvPr/>
        </p:nvSpPr>
        <p:spPr>
          <a:xfrm>
            <a:off x="924560" y="2670810"/>
            <a:ext cx="1664970" cy="0"/>
          </a:xfrm>
          <a:prstGeom prst="line">
            <a:avLst/>
          </a:prstGeom>
          <a:noFill/>
          <a:ln w="12700">
            <a:solidFill>
              <a:srgbClr val="000000"/>
            </a:solidFill>
            <a:prstDash val="solid"/>
            <a:headEnd type="none"/>
            <a:tailEnd type="none"/>
          </a:ln>
        </p:spPr>
      </p:sp>
      <p:pic>
        <p:nvPicPr>
          <p:cNvPr id="7" name="Image 1" descr="https://kimi-img.moonshot.cn/pub/slides/slides_tmpl/image/25-09-05-17:30:59-d2tarktnfo2stf9djjtg.png"/>
          <p:cNvPicPr>
            <a:picLocks noChangeAspect="1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 flipV="1">
            <a:off x="10751820" y="428625"/>
            <a:ext cx="762000" cy="76200"/>
          </a:xfrm>
          <a:prstGeom prst="rect">
            <a:avLst/>
          </a:prstGeom>
        </p:spPr>
      </p:pic>
      <p:pic>
        <p:nvPicPr>
          <p:cNvPr id="8" name="Image 2" descr="https://kimi-img.moonshot.cn/pub/slides/slides_tmpl/image/25-09-05-17:30:59-d2tarktnfo2stf9djjtg.png"/>
          <p:cNvPicPr>
            <a:picLocks noChangeAspect="1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 flipV="1">
            <a:off x="10751820" y="559435"/>
            <a:ext cx="762000" cy="76200"/>
          </a:xfrm>
          <a:prstGeom prst="rect">
            <a:avLst/>
          </a:prstGeom>
        </p:spPr>
      </p:pic>
      <p:sp>
        <p:nvSpPr>
          <p:cNvPr id="15" name="Shape 10"/>
          <p:cNvSpPr/>
          <p:nvPr/>
        </p:nvSpPr>
        <p:spPr>
          <a:xfrm>
            <a:off x="9318547" y="6332566"/>
            <a:ext cx="2063750" cy="0"/>
          </a:xfrm>
          <a:prstGeom prst="straightConnector1">
            <a:avLst/>
          </a:prstGeom>
          <a:noFill/>
          <a:ln w="9525">
            <a:solidFill>
              <a:srgbClr val="000000">
                <a:alpha val="21961"/>
              </a:srgbClr>
            </a:solidFill>
            <a:prstDash val="solid"/>
            <a:headEnd type="none"/>
            <a:tailEnd type="none"/>
          </a:ln>
        </p:spPr>
      </p:sp>
      <p:sp>
        <p:nvSpPr>
          <p:cNvPr id="16" name="Shape 11"/>
          <p:cNvSpPr/>
          <p:nvPr/>
        </p:nvSpPr>
        <p:spPr>
          <a:xfrm>
            <a:off x="576149" y="498250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</p:sp>
      <p:sp>
        <p:nvSpPr>
          <p:cNvPr id="17" name="Text 12"/>
          <p:cNvSpPr/>
          <p:nvPr/>
        </p:nvSpPr>
        <p:spPr>
          <a:xfrm>
            <a:off x="576149" y="498250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hape 13"/>
          <p:cNvSpPr/>
          <p:nvPr/>
        </p:nvSpPr>
        <p:spPr>
          <a:xfrm>
            <a:off x="576149" y="595224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</p:sp>
      <p:sp>
        <p:nvSpPr>
          <p:cNvPr id="19" name="Text 14"/>
          <p:cNvSpPr/>
          <p:nvPr/>
        </p:nvSpPr>
        <p:spPr>
          <a:xfrm>
            <a:off x="576149" y="595224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Shape 15"/>
          <p:cNvSpPr/>
          <p:nvPr/>
        </p:nvSpPr>
        <p:spPr>
          <a:xfrm>
            <a:off x="576149" y="692198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</p:sp>
      <p:sp>
        <p:nvSpPr>
          <p:cNvPr id="21" name="Text 16"/>
          <p:cNvSpPr/>
          <p:nvPr/>
        </p:nvSpPr>
        <p:spPr>
          <a:xfrm>
            <a:off x="576149" y="692198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Shape 17"/>
          <p:cNvSpPr/>
          <p:nvPr/>
        </p:nvSpPr>
        <p:spPr>
          <a:xfrm>
            <a:off x="531399" y="6143377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</p:sp>
      <p:sp>
        <p:nvSpPr>
          <p:cNvPr id="23" name="Text 18"/>
          <p:cNvSpPr/>
          <p:nvPr/>
        </p:nvSpPr>
        <p:spPr>
          <a:xfrm>
            <a:off x="531399" y="6143377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Shape 19"/>
          <p:cNvSpPr/>
          <p:nvPr/>
        </p:nvSpPr>
        <p:spPr>
          <a:xfrm>
            <a:off x="531399" y="6240351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</p:sp>
      <p:sp>
        <p:nvSpPr>
          <p:cNvPr id="25" name="Text 20"/>
          <p:cNvSpPr/>
          <p:nvPr/>
        </p:nvSpPr>
        <p:spPr>
          <a:xfrm>
            <a:off x="531399" y="6240351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Shape 21"/>
          <p:cNvSpPr/>
          <p:nvPr/>
        </p:nvSpPr>
        <p:spPr>
          <a:xfrm>
            <a:off x="531399" y="6337325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</p:sp>
      <p:sp>
        <p:nvSpPr>
          <p:cNvPr id="27" name="Text 22"/>
          <p:cNvSpPr/>
          <p:nvPr/>
        </p:nvSpPr>
        <p:spPr>
          <a:xfrm>
            <a:off x="531399" y="6337325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8" name="Image 3" descr="https://kimi-img.moonshot.cn/pub/slides/slides_tmpl/image/25-09-05-17:30:59-d2tarktnfo2stf9djjt0.png"/>
          <p:cNvPicPr>
            <a:picLocks noChangeAspect="1"/>
          </p:cNvPicPr>
          <p:nvPr/>
        </p:nvPicPr>
        <p:blipFill>
          <a:blip r:embed="rId5">
            <a:alphaModFix amt="80000"/>
          </a:blip>
          <a:stretch>
            <a:fillRect/>
          </a:stretch>
        </p:blipFill>
        <p:spPr>
          <a:xfrm>
            <a:off x="2252980" y="4632325"/>
            <a:ext cx="892175" cy="938530"/>
          </a:xfrm>
          <a:prstGeom prst="rect">
            <a:avLst/>
          </a:prstGeom>
        </p:spPr>
      </p:pic>
      <p:sp>
        <p:nvSpPr>
          <p:cNvPr id="29" name="Shape 23"/>
          <p:cNvSpPr/>
          <p:nvPr/>
        </p:nvSpPr>
        <p:spPr>
          <a:xfrm>
            <a:off x="2052955" y="5259070"/>
            <a:ext cx="1294130" cy="932180"/>
          </a:xfrm>
          <a:prstGeom prst="trapezoid">
            <a:avLst>
              <a:gd name="adj" fmla="val 26039"/>
            </a:avLst>
          </a:prstGeom>
          <a:gradFill flip="none" rotWithShape="1">
            <a:gsLst>
              <a:gs pos="0">
                <a:srgbClr val="577FD2">
                  <a:alpha val="21000"/>
                </a:srgbClr>
              </a:gs>
              <a:gs pos="27000">
                <a:srgbClr val="577FD2">
                  <a:alpha val="21000"/>
                </a:srgbClr>
              </a:gs>
              <a:gs pos="68000">
                <a:srgbClr val="F3F7FA">
                  <a:alpha val="0"/>
                </a:srgbClr>
              </a:gs>
              <a:gs pos="100000">
                <a:srgbClr val="F3F7FA">
                  <a:alpha val="0"/>
                </a:srgbClr>
              </a:gs>
            </a:gsLst>
            <a:lin ang="5400000" scaled="1"/>
          </a:gradFill>
          <a:ln/>
        </p:spPr>
      </p:sp>
      <p:sp>
        <p:nvSpPr>
          <p:cNvPr id="30" name="Text 24"/>
          <p:cNvSpPr/>
          <p:nvPr/>
        </p:nvSpPr>
        <p:spPr>
          <a:xfrm>
            <a:off x="2052955" y="5259070"/>
            <a:ext cx="1294130" cy="9321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1" name="Image 4" descr="https://kimi-img.moonshot.cn/pub/slides/slides_tmpl/image/25-09-05-17:31:01-d2tarldnfo2stf9djk0g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9841865" y="1183640"/>
            <a:ext cx="1897380" cy="1684020"/>
          </a:xfrm>
          <a:prstGeom prst="rect">
            <a:avLst/>
          </a:prstGeom>
        </p:spPr>
      </p:pic>
      <p:sp>
        <p:nvSpPr>
          <p:cNvPr id="33" name="Text 26"/>
          <p:cNvSpPr/>
          <p:nvPr/>
        </p:nvSpPr>
        <p:spPr>
          <a:xfrm>
            <a:off x="6308742" y="2452161"/>
            <a:ext cx="4260404" cy="83099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54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MiSans" pitchFamily="34" charset="0"/>
                <a:ea typeface="MiSans" pitchFamily="34" charset="-122"/>
                <a:cs typeface="MiSans" pitchFamily="34" charset="-120"/>
              </a:rPr>
              <a:t>书本习题题</a:t>
            </a:r>
            <a:endParaRPr kumimoji="0" lang="en-US" sz="5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Shape 4">
            <a:extLst>
              <a:ext uri="{FF2B5EF4-FFF2-40B4-BE49-F238E27FC236}">
                <a16:creationId xmlns:a16="http://schemas.microsoft.com/office/drawing/2014/main" id="{982A5FC8-C5C5-B2E8-A265-ED99ED045129}"/>
              </a:ext>
            </a:extLst>
          </p:cNvPr>
          <p:cNvSpPr/>
          <p:nvPr/>
        </p:nvSpPr>
        <p:spPr>
          <a:xfrm flipH="1">
            <a:off x="4709608" y="2627895"/>
            <a:ext cx="198756" cy="531417"/>
          </a:xfrm>
          <a:prstGeom prst="line">
            <a:avLst/>
          </a:prstGeom>
          <a:noFill/>
          <a:ln w="28575">
            <a:solidFill>
              <a:srgbClr val="4B62E1"/>
            </a:solidFill>
            <a:prstDash val="solid"/>
            <a:headEnd type="none"/>
            <a:tailEnd type="none"/>
          </a:ln>
        </p:spPr>
      </p:sp>
      <p:sp>
        <p:nvSpPr>
          <p:cNvPr id="46" name="Text 25">
            <a:extLst>
              <a:ext uri="{FF2B5EF4-FFF2-40B4-BE49-F238E27FC236}">
                <a16:creationId xmlns:a16="http://schemas.microsoft.com/office/drawing/2014/main" id="{63F1983C-AF36-266A-A04E-7BDDDAEDC8BF}"/>
              </a:ext>
            </a:extLst>
          </p:cNvPr>
          <p:cNvSpPr/>
          <p:nvPr/>
        </p:nvSpPr>
        <p:spPr>
          <a:xfrm>
            <a:off x="5110355" y="2506294"/>
            <a:ext cx="1408429" cy="83099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srgbClr val="4B62E1"/>
                </a:solidFill>
                <a:effectLst/>
                <a:uLnTx/>
                <a:uFillTx/>
                <a:latin typeface="MiSans" pitchFamily="34" charset="0"/>
                <a:ea typeface="MiSans" pitchFamily="34" charset="-122"/>
                <a:cs typeface="MiSans" pitchFamily="34" charset="-120"/>
              </a:rPr>
              <a:t>01.</a:t>
            </a:r>
            <a:endParaRPr kumimoji="0" lang="en-US" sz="5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3" grpId="0" animBg="1"/>
      <p:bldP spid="4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5-17:31:01-d2tarldnfo2stf9djk0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5-17:31:00-d2tarl5nfo2stf9djjv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468880"/>
            <a:ext cx="5182870" cy="1835150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9-05-17:31:00-d2tarl5nfo2stf9djju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0829" y="3260408"/>
            <a:ext cx="1701800" cy="1701800"/>
          </a:xfrm>
          <a:prstGeom prst="rect">
            <a:avLst/>
          </a:prstGeom>
        </p:spPr>
      </p:pic>
      <p:pic>
        <p:nvPicPr>
          <p:cNvPr id="5" name="Image 3" descr="https://kimi-img.moonshot.cn/pub/slides/slides_tmpl/image/25-09-05-17:31:00-d2tarl5nfo2stf9djjv0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11110" y="2028825"/>
            <a:ext cx="2790825" cy="2800350"/>
          </a:xfrm>
          <a:prstGeom prst="rect">
            <a:avLst/>
          </a:prstGeom>
        </p:spPr>
      </p:pic>
      <p:pic>
        <p:nvPicPr>
          <p:cNvPr id="6" name="Image 4" descr="https://kimi-img.moonshot.cn/pub/slides/slides_tmpl/image/25-09-05-17:30:59-d2tarktnfo2stf9djjsg.png"/>
          <p:cNvPicPr>
            <a:picLocks noChangeAspect="1"/>
          </p:cNvPicPr>
          <p:nvPr/>
        </p:nvPicPr>
        <p:blipFill>
          <a:blip r:embed="rId7">
            <a:alphaModFix amt="40000"/>
          </a:blip>
          <a:stretch>
            <a:fillRect/>
          </a:stretch>
        </p:blipFill>
        <p:spPr>
          <a:xfrm rot="16200000">
            <a:off x="10665460" y="-8255"/>
            <a:ext cx="262890" cy="1170305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8197052" y="2654618"/>
            <a:ext cx="1618942" cy="139890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500" b="0" i="0" u="none" strike="noStrike" kern="1200" cap="none" spc="0" normalizeH="0" baseline="0" noProof="0" dirty="0">
                <a:ln>
                  <a:noFill/>
                </a:ln>
                <a:solidFill>
                  <a:srgbClr val="F2F7FA"/>
                </a:solidFill>
                <a:effectLst/>
                <a:uLnTx/>
                <a:uFillTx/>
                <a:latin typeface="MiSans" pitchFamily="34" charset="0"/>
                <a:ea typeface="MiSans" pitchFamily="34" charset="-122"/>
                <a:cs typeface="MiSans" pitchFamily="34" charset="-120"/>
              </a:rPr>
              <a:t>0</a:t>
            </a:r>
            <a:r>
              <a:rPr kumimoji="0" lang="en-US" altLang="zh-CN" sz="8500" b="0" i="0" u="none" strike="noStrike" kern="1200" cap="none" spc="0" normalizeH="0" baseline="0" noProof="0" dirty="0">
                <a:ln>
                  <a:noFill/>
                </a:ln>
                <a:solidFill>
                  <a:srgbClr val="F2F7FA"/>
                </a:solidFill>
                <a:effectLst/>
                <a:uLnTx/>
                <a:uFillTx/>
                <a:latin typeface="MiSans" pitchFamily="34" charset="0"/>
                <a:ea typeface="MiSans" pitchFamily="34" charset="-122"/>
                <a:cs typeface="MiSans" pitchFamily="34" charset="-120"/>
              </a:rPr>
              <a:t>1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 1"/>
          <p:cNvSpPr/>
          <p:nvPr/>
        </p:nvSpPr>
        <p:spPr>
          <a:xfrm>
            <a:off x="586512" y="2864485"/>
            <a:ext cx="6607175" cy="103337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MiSans" pitchFamily="34" charset="0"/>
                <a:ea typeface="MiSans" pitchFamily="34" charset="-122"/>
                <a:cs typeface="MiSans" pitchFamily="34" charset="-120"/>
              </a:rPr>
              <a:t>书本习</a:t>
            </a: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MiSans" pitchFamily="34" charset="0"/>
                <a:ea typeface="MiSans" pitchFamily="34" charset="-122"/>
                <a:cs typeface="MiSans" pitchFamily="34" charset="-120"/>
              </a:rPr>
              <a:t>题</a:t>
            </a:r>
            <a:endParaRPr kumimoji="0" lang="en-US" sz="6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Shape 2"/>
          <p:cNvSpPr/>
          <p:nvPr/>
        </p:nvSpPr>
        <p:spPr>
          <a:xfrm>
            <a:off x="9318547" y="6332566"/>
            <a:ext cx="2063750" cy="0"/>
          </a:xfrm>
          <a:prstGeom prst="straightConnector1">
            <a:avLst/>
          </a:prstGeom>
          <a:noFill/>
          <a:ln w="9525">
            <a:solidFill>
              <a:srgbClr val="000000">
                <a:alpha val="21961"/>
              </a:srgbClr>
            </a:solidFill>
            <a:prstDash val="solid"/>
            <a:headEnd type="none"/>
            <a:tailEnd type="none"/>
          </a:ln>
        </p:spPr>
      </p:sp>
      <p:sp>
        <p:nvSpPr>
          <p:cNvPr id="10" name="Shape 3"/>
          <p:cNvSpPr/>
          <p:nvPr/>
        </p:nvSpPr>
        <p:spPr>
          <a:xfrm>
            <a:off x="576149" y="498250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</p:sp>
      <p:sp>
        <p:nvSpPr>
          <p:cNvPr id="11" name="Text 4"/>
          <p:cNvSpPr/>
          <p:nvPr/>
        </p:nvSpPr>
        <p:spPr>
          <a:xfrm>
            <a:off x="576149" y="498250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Shape 5"/>
          <p:cNvSpPr/>
          <p:nvPr/>
        </p:nvSpPr>
        <p:spPr>
          <a:xfrm>
            <a:off x="576149" y="595224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</p:sp>
      <p:sp>
        <p:nvSpPr>
          <p:cNvPr id="13" name="Text 6"/>
          <p:cNvSpPr/>
          <p:nvPr/>
        </p:nvSpPr>
        <p:spPr>
          <a:xfrm>
            <a:off x="576149" y="595224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Shape 7"/>
          <p:cNvSpPr/>
          <p:nvPr/>
        </p:nvSpPr>
        <p:spPr>
          <a:xfrm>
            <a:off x="576149" y="692198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</p:sp>
      <p:sp>
        <p:nvSpPr>
          <p:cNvPr id="15" name="Text 8"/>
          <p:cNvSpPr/>
          <p:nvPr/>
        </p:nvSpPr>
        <p:spPr>
          <a:xfrm>
            <a:off x="576149" y="692198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Shape 9"/>
          <p:cNvSpPr/>
          <p:nvPr/>
        </p:nvSpPr>
        <p:spPr>
          <a:xfrm>
            <a:off x="531399" y="6143377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</p:sp>
      <p:sp>
        <p:nvSpPr>
          <p:cNvPr id="17" name="Text 10"/>
          <p:cNvSpPr/>
          <p:nvPr/>
        </p:nvSpPr>
        <p:spPr>
          <a:xfrm>
            <a:off x="531399" y="6143377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hape 11"/>
          <p:cNvSpPr/>
          <p:nvPr/>
        </p:nvSpPr>
        <p:spPr>
          <a:xfrm>
            <a:off x="531399" y="6240351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</p:sp>
      <p:sp>
        <p:nvSpPr>
          <p:cNvPr id="19" name="Text 12"/>
          <p:cNvSpPr/>
          <p:nvPr/>
        </p:nvSpPr>
        <p:spPr>
          <a:xfrm>
            <a:off x="531399" y="6240351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Shape 13"/>
          <p:cNvSpPr/>
          <p:nvPr/>
        </p:nvSpPr>
        <p:spPr>
          <a:xfrm>
            <a:off x="531399" y="6337325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</p:sp>
      <p:sp>
        <p:nvSpPr>
          <p:cNvPr id="21" name="Text 14"/>
          <p:cNvSpPr/>
          <p:nvPr/>
        </p:nvSpPr>
        <p:spPr>
          <a:xfrm>
            <a:off x="531399" y="6337325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A19087-969D-05F9-F056-09C3CE44BE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5-17:31:01-d2tarldnfo2stf9djk00.jpg">
            <a:extLst>
              <a:ext uri="{FF2B5EF4-FFF2-40B4-BE49-F238E27FC236}">
                <a16:creationId xmlns:a16="http://schemas.microsoft.com/office/drawing/2014/main" id="{7A125F68-8F5A-0D4F-E866-B5CC406993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3" name="Text 15">
            <a:extLst>
              <a:ext uri="{FF2B5EF4-FFF2-40B4-BE49-F238E27FC236}">
                <a16:creationId xmlns:a16="http://schemas.microsoft.com/office/drawing/2014/main" id="{9C7EAE5A-F8C7-1CFD-D75F-C8C3C7E53C54}"/>
              </a:ext>
            </a:extLst>
          </p:cNvPr>
          <p:cNvSpPr/>
          <p:nvPr/>
        </p:nvSpPr>
        <p:spPr>
          <a:xfrm>
            <a:off x="1381125" y="2271395"/>
            <a:ext cx="2138971" cy="33855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 0">
            <a:extLst>
              <a:ext uri="{FF2B5EF4-FFF2-40B4-BE49-F238E27FC236}">
                <a16:creationId xmlns:a16="http://schemas.microsoft.com/office/drawing/2014/main" id="{9FC6FBE6-D4AA-8FA0-1679-0C362A509D7C}"/>
              </a:ext>
            </a:extLst>
          </p:cNvPr>
          <p:cNvSpPr/>
          <p:nvPr/>
        </p:nvSpPr>
        <p:spPr>
          <a:xfrm>
            <a:off x="685800" y="332105"/>
            <a:ext cx="9799955" cy="33855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 2">
            <a:extLst>
              <a:ext uri="{FF2B5EF4-FFF2-40B4-BE49-F238E27FC236}">
                <a16:creationId xmlns:a16="http://schemas.microsoft.com/office/drawing/2014/main" id="{CF849ACC-5B16-480D-8375-FB9ACE5906C0}"/>
              </a:ext>
            </a:extLst>
          </p:cNvPr>
          <p:cNvSpPr/>
          <p:nvPr/>
        </p:nvSpPr>
        <p:spPr>
          <a:xfrm>
            <a:off x="957580" y="603885"/>
            <a:ext cx="9799955" cy="5847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18EF4"/>
                </a:solidFill>
                <a:effectLst/>
                <a:uLnTx/>
                <a:uFillTx/>
                <a:latin typeface="MiSans" pitchFamily="34" charset="0"/>
                <a:ea typeface="MiSans" pitchFamily="34" charset="-122"/>
                <a:cs typeface="MiSans" pitchFamily="34" charset="-120"/>
              </a:rPr>
              <a:t>书本习题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018EF4"/>
                </a:solidFill>
                <a:effectLst/>
                <a:uLnTx/>
                <a:uFillTx/>
                <a:latin typeface="MiSans" pitchFamily="34" charset="0"/>
                <a:ea typeface="MiSans" pitchFamily="34" charset="-122"/>
                <a:cs typeface="MiSans" pitchFamily="34" charset="-120"/>
              </a:rPr>
              <a:t>8-</a:t>
            </a:r>
            <a:r>
              <a:rPr lang="en-US" altLang="zh-CN" sz="3200" b="1" dirty="0">
                <a:solidFill>
                  <a:srgbClr val="018EF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16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18EF4"/>
                </a:solidFill>
                <a:effectLst/>
                <a:uLnTx/>
                <a:uFillTx/>
                <a:latin typeface="MiSans" pitchFamily="34" charset="0"/>
                <a:ea typeface="MiSans" pitchFamily="34" charset="-122"/>
                <a:cs typeface="MiSans" pitchFamily="34" charset="-120"/>
              </a:rPr>
              <a:t>：话音信号的采样</a:t>
            </a:r>
          </a:p>
        </p:txBody>
      </p:sp>
      <p:sp>
        <p:nvSpPr>
          <p:cNvPr id="8" name="Shape 2">
            <a:extLst>
              <a:ext uri="{FF2B5EF4-FFF2-40B4-BE49-F238E27FC236}">
                <a16:creationId xmlns:a16="http://schemas.microsoft.com/office/drawing/2014/main" id="{53FB11CA-488C-13C4-8C24-69B8FCE517C0}"/>
              </a:ext>
            </a:extLst>
          </p:cNvPr>
          <p:cNvSpPr/>
          <p:nvPr/>
        </p:nvSpPr>
        <p:spPr>
          <a:xfrm>
            <a:off x="431205" y="1410735"/>
            <a:ext cx="11281411" cy="5147689"/>
          </a:xfrm>
          <a:custGeom>
            <a:avLst/>
            <a:gdLst/>
            <a:ahLst/>
            <a:cxnLst/>
            <a:rect l="l" t="t" r="r" b="b"/>
            <a:pathLst>
              <a:path w="5740400" h="1930400">
                <a:moveTo>
                  <a:pt x="101597" y="0"/>
                </a:moveTo>
                <a:lnTo>
                  <a:pt x="5638803" y="0"/>
                </a:lnTo>
                <a:cubicBezTo>
                  <a:pt x="5694913" y="0"/>
                  <a:pt x="5740400" y="45487"/>
                  <a:pt x="5740400" y="101597"/>
                </a:cubicBezTo>
                <a:lnTo>
                  <a:pt x="5740400" y="1828803"/>
                </a:lnTo>
                <a:cubicBezTo>
                  <a:pt x="5740400" y="1884913"/>
                  <a:pt x="5694913" y="1930400"/>
                  <a:pt x="5638803" y="1930400"/>
                </a:cubicBezTo>
                <a:lnTo>
                  <a:pt x="101597" y="1930400"/>
                </a:lnTo>
                <a:cubicBezTo>
                  <a:pt x="45487" y="1930400"/>
                  <a:pt x="0" y="1884913"/>
                  <a:pt x="0" y="1828803"/>
                </a:cubicBezTo>
                <a:lnTo>
                  <a:pt x="0" y="101597"/>
                </a:lnTo>
                <a:cubicBezTo>
                  <a:pt x="0" y="45487"/>
                  <a:pt x="45487" y="0"/>
                  <a:pt x="101597" y="0"/>
                </a:cubicBezTo>
                <a:close/>
              </a:path>
            </a:pathLst>
          </a:custGeom>
          <a:solidFill>
            <a:srgbClr val="ADD8E6">
              <a:alpha val="30196"/>
            </a:srgbClr>
          </a:solidFill>
          <a:ln/>
        </p:spPr>
      </p:sp>
      <p:pic>
        <p:nvPicPr>
          <p:cNvPr id="9" name="Image 1">
            <a:extLst>
              <a:ext uri="{FF2B5EF4-FFF2-40B4-BE49-F238E27FC236}">
                <a16:creationId xmlns:a16="http://schemas.microsoft.com/office/drawing/2014/main" id="{E87AD878-1F71-B0E3-31BB-16ED7D99A5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170227"/>
            <a:ext cx="13553440" cy="1139235"/>
          </a:xfrm>
          <a:prstGeom prst="rect">
            <a:avLst/>
          </a:prstGeom>
        </p:spPr>
      </p:pic>
      <p:sp>
        <p:nvSpPr>
          <p:cNvPr id="10" name="Text 13">
            <a:extLst>
              <a:ext uri="{FF2B5EF4-FFF2-40B4-BE49-F238E27FC236}">
                <a16:creationId xmlns:a16="http://schemas.microsoft.com/office/drawing/2014/main" id="{EB20CC64-5E53-727A-4887-3B3145F87416}"/>
              </a:ext>
            </a:extLst>
          </p:cNvPr>
          <p:cNvSpPr/>
          <p:nvPr/>
        </p:nvSpPr>
        <p:spPr>
          <a:xfrm>
            <a:off x="371749" y="1338453"/>
            <a:ext cx="10114006" cy="10204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lvl="0">
              <a:defRPr/>
            </a:pP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1" name="Text 3">
            <a:extLst>
              <a:ext uri="{FF2B5EF4-FFF2-40B4-BE49-F238E27FC236}">
                <a16:creationId xmlns:a16="http://schemas.microsoft.com/office/drawing/2014/main" id="{48A6660E-3F16-12BE-BBC2-C95B88F5EE04}"/>
              </a:ext>
            </a:extLst>
          </p:cNvPr>
          <p:cNvSpPr/>
          <p:nvPr/>
        </p:nvSpPr>
        <p:spPr>
          <a:xfrm>
            <a:off x="685800" y="4166125"/>
            <a:ext cx="6864968" cy="218647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lvl="0">
              <a:lnSpc>
                <a:spcPct val="130000"/>
              </a:lnSpc>
              <a:defRPr/>
            </a:pPr>
            <a:r>
              <a:rPr lang="zh-CN" altLang="en-US" sz="14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看到上表，我们可以知道，当时间是 </a:t>
            </a:r>
            <a:r>
              <a:rPr lang="en-US" altLang="zh-CN" sz="14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9ms </a:t>
            </a:r>
            <a:r>
              <a:rPr lang="zh-CN" altLang="en-US" sz="14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时计数器值是 </a:t>
            </a:r>
            <a:r>
              <a:rPr lang="en-US" altLang="zh-CN" sz="14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1</a:t>
            </a:r>
            <a:r>
              <a:rPr lang="zh-CN" altLang="en-US" sz="14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。在 </a:t>
            </a:r>
            <a:r>
              <a:rPr lang="en-US" altLang="zh-CN" sz="14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10ms </a:t>
            </a:r>
            <a:r>
              <a:rPr lang="zh-CN" altLang="en-US" sz="14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产生了话音分组，此计数器值仍然是 </a:t>
            </a:r>
            <a:r>
              <a:rPr lang="en-US" altLang="zh-CN" sz="14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1</a:t>
            </a:r>
            <a:r>
              <a:rPr lang="zh-CN" altLang="en-US" sz="14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。因此，这时加上的时间戳值就是 </a:t>
            </a:r>
            <a:r>
              <a:rPr lang="en-US" altLang="zh-CN" sz="14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1</a:t>
            </a:r>
            <a:r>
              <a:rPr lang="zh-CN" altLang="en-US" sz="14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。</a:t>
            </a:r>
            <a:endParaRPr lang="en-US" altLang="zh-CN" sz="1400" b="1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  <a:cs typeface="Noto Sans SC" pitchFamily="34" charset="-120"/>
            </a:endParaRPr>
          </a:p>
          <a:p>
            <a:pPr lvl="0">
              <a:lnSpc>
                <a:spcPct val="130000"/>
              </a:lnSpc>
              <a:defRPr/>
            </a:pPr>
            <a:r>
              <a:rPr lang="zh-CN" altLang="en-US" sz="14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当时间是 </a:t>
            </a:r>
            <a:r>
              <a:rPr lang="en-US" altLang="zh-CN" sz="14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18ms </a:t>
            </a:r>
            <a:r>
              <a:rPr lang="zh-CN" altLang="en-US" sz="14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时计数器值是 </a:t>
            </a:r>
            <a:r>
              <a:rPr lang="en-US" altLang="zh-CN" sz="14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2</a:t>
            </a:r>
            <a:r>
              <a:rPr lang="zh-CN" altLang="en-US" sz="14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。在 </a:t>
            </a:r>
            <a:r>
              <a:rPr lang="en-US" altLang="zh-CN" sz="14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20ms </a:t>
            </a:r>
            <a:r>
              <a:rPr lang="zh-CN" altLang="en-US" sz="14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时产生了话音分组，此计数器值是 </a:t>
            </a:r>
            <a:r>
              <a:rPr lang="en-US" altLang="zh-CN" sz="14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2</a:t>
            </a:r>
            <a:r>
              <a:rPr lang="zh-CN" altLang="en-US" sz="14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。因此这时加上的时间戳值就是 </a:t>
            </a:r>
            <a:r>
              <a:rPr lang="en-US" altLang="zh-CN" sz="14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2</a:t>
            </a:r>
            <a:r>
              <a:rPr lang="zh-CN" altLang="en-US" sz="14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。</a:t>
            </a:r>
            <a:endParaRPr lang="en-US" altLang="zh-CN" sz="1400" b="1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  <a:cs typeface="Noto Sans SC" pitchFamily="34" charset="-120"/>
            </a:endParaRPr>
          </a:p>
          <a:p>
            <a:pPr lvl="0">
              <a:lnSpc>
                <a:spcPct val="130000"/>
              </a:lnSpc>
              <a:defRPr/>
            </a:pPr>
            <a:r>
              <a:rPr lang="zh-CN" altLang="en-US" sz="14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当时间是 </a:t>
            </a:r>
            <a:r>
              <a:rPr lang="en-US" altLang="zh-CN" sz="14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27ms </a:t>
            </a:r>
            <a:r>
              <a:rPr lang="zh-CN" altLang="en-US" sz="14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时计数器值是 </a:t>
            </a:r>
            <a:r>
              <a:rPr lang="en-US" altLang="zh-CN" sz="14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3</a:t>
            </a:r>
            <a:r>
              <a:rPr lang="zh-CN" altLang="en-US" sz="14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。在 </a:t>
            </a:r>
            <a:r>
              <a:rPr lang="en-US" altLang="zh-CN" sz="14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30ms </a:t>
            </a:r>
            <a:r>
              <a:rPr lang="zh-CN" altLang="en-US" sz="14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时产生了话音分组，此计数器值是 </a:t>
            </a:r>
            <a:r>
              <a:rPr lang="en-US" altLang="zh-CN" sz="14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3</a:t>
            </a:r>
            <a:r>
              <a:rPr lang="zh-CN" altLang="en-US" sz="14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。因此这时加上的时间戳值就是 </a:t>
            </a:r>
            <a:r>
              <a:rPr lang="en-US" altLang="zh-CN" sz="14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3</a:t>
            </a:r>
            <a:r>
              <a:rPr lang="zh-CN" altLang="en-US" sz="14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。</a:t>
            </a:r>
            <a:endParaRPr lang="en-US" altLang="zh-CN" sz="1400" b="1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  <a:cs typeface="Noto Sans SC" pitchFamily="34" charset="-120"/>
            </a:endParaRPr>
          </a:p>
          <a:p>
            <a:pPr lvl="0">
              <a:lnSpc>
                <a:spcPct val="130000"/>
              </a:lnSpc>
              <a:defRPr/>
            </a:pPr>
            <a:r>
              <a:rPr lang="zh-CN" altLang="en-US" sz="14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现在看当时间是 </a:t>
            </a:r>
            <a:r>
              <a:rPr lang="en-US" altLang="zh-CN" sz="14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72ms </a:t>
            </a:r>
            <a:r>
              <a:rPr lang="zh-CN" altLang="en-US" sz="14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时计数器值是 </a:t>
            </a:r>
            <a:r>
              <a:rPr lang="en-US" altLang="zh-CN" sz="14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8 </a:t>
            </a:r>
            <a:r>
              <a:rPr lang="zh-CN" altLang="en-US" sz="14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的情况。在 </a:t>
            </a:r>
            <a:r>
              <a:rPr lang="en-US" altLang="zh-CN" sz="14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80ms </a:t>
            </a:r>
            <a:r>
              <a:rPr lang="zh-CN" altLang="en-US" sz="14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时产生了话音分组，此计数器值是 </a:t>
            </a:r>
            <a:r>
              <a:rPr lang="en-US" altLang="zh-CN" sz="14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8</a:t>
            </a:r>
            <a:r>
              <a:rPr lang="zh-CN" altLang="en-US" sz="14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。因此，这时加上的时间戳值就是 </a:t>
            </a:r>
            <a:r>
              <a:rPr lang="en-US" altLang="zh-CN" sz="14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8</a:t>
            </a:r>
            <a:r>
              <a:rPr lang="zh-CN" altLang="en-US" sz="14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。</a:t>
            </a:r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Noto Sans SC" pitchFamily="34" charset="-12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D3723CE-8F24-B796-EC46-1C1816C1AC35}"/>
              </a:ext>
            </a:extLst>
          </p:cNvPr>
          <p:cNvSpPr txBox="1"/>
          <p:nvPr/>
        </p:nvSpPr>
        <p:spPr>
          <a:xfrm>
            <a:off x="550863" y="3241206"/>
            <a:ext cx="73587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latin typeface="宋体" panose="02010600030101010101" pitchFamily="2" charset="-122"/>
                <a:ea typeface="宋体" panose="02010600030101010101" pitchFamily="2" charset="-122"/>
              </a:rPr>
              <a:t>话音分组每隔 </a:t>
            </a:r>
            <a:r>
              <a:rPr lang="en-US" altLang="zh-CN" sz="1400" b="1" dirty="0">
                <a:latin typeface="宋体" panose="02010600030101010101" pitchFamily="2" charset="-122"/>
                <a:ea typeface="宋体" panose="02010600030101010101" pitchFamily="2" charset="-122"/>
              </a:rPr>
              <a:t>10ms </a:t>
            </a:r>
            <a:r>
              <a:rPr lang="zh-CN" altLang="en-US" sz="1400" b="1" dirty="0">
                <a:latin typeface="宋体" panose="02010600030101010101" pitchFamily="2" charset="-122"/>
                <a:ea typeface="宋体" panose="02010600030101010101" pitchFamily="2" charset="-122"/>
              </a:rPr>
              <a:t>产生一个，对应的时间值 </a:t>
            </a:r>
            <a:r>
              <a:rPr lang="en-US" altLang="zh-CN" sz="1400" b="1" dirty="0"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zh-CN" altLang="en-US" sz="1400" b="1" dirty="0">
                <a:latin typeface="宋体" panose="02010600030101010101" pitchFamily="2" charset="-122"/>
                <a:ea typeface="宋体" panose="02010600030101010101" pitchFamily="2" charset="-122"/>
              </a:rPr>
              <a:t>即计数器值</a:t>
            </a:r>
            <a:r>
              <a:rPr lang="en-US" altLang="zh-CN" sz="1400" b="1" dirty="0">
                <a:latin typeface="宋体" panose="02010600030101010101" pitchFamily="2" charset="-122"/>
                <a:ea typeface="宋体" panose="02010600030101010101" pitchFamily="2" charset="-122"/>
              </a:rPr>
              <a:t>) </a:t>
            </a:r>
            <a:r>
              <a:rPr lang="zh-CN" altLang="en-US" sz="1400" b="1" dirty="0">
                <a:latin typeface="宋体" panose="02010600030101010101" pitchFamily="2" charset="-122"/>
                <a:ea typeface="宋体" panose="02010600030101010101" pitchFamily="2" charset="-122"/>
              </a:rPr>
              <a:t>为：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2AAD472-3156-4F3F-58AA-928C038B77B8}"/>
              </a:ext>
            </a:extLst>
          </p:cNvPr>
          <p:cNvSpPr txBox="1"/>
          <p:nvPr/>
        </p:nvSpPr>
        <p:spPr>
          <a:xfrm>
            <a:off x="429343" y="1293800"/>
            <a:ext cx="1128513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话音信号的采样速率为 </a:t>
            </a:r>
            <a:r>
              <a:rPr lang="en-US" altLang="zh-CN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8000Hz</a:t>
            </a:r>
            <a:r>
              <a:rPr lang="zh-CN" alt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。每隔 </a:t>
            </a:r>
            <a:r>
              <a:rPr lang="en-US" altLang="zh-CN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10ms </a:t>
            </a:r>
            <a:r>
              <a:rPr lang="zh-CN" alt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将已编码的话音采样装配成话音分组。每一个话音分组在发送之前要加上一个时间戳。假定时间戳是从一个时钟得到的，该时钟每隔 </a:t>
            </a:r>
            <a:r>
              <a:rPr lang="en-US" altLang="zh-CN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Δ </a:t>
            </a:r>
            <a:r>
              <a:rPr lang="zh-CN" alt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秒将计数器加 </a:t>
            </a:r>
            <a:r>
              <a:rPr lang="en-US" altLang="zh-CN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</a:t>
            </a:r>
            <a:r>
              <a:rPr lang="zh-CN" alt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。试问能否将 </a:t>
            </a:r>
            <a:r>
              <a:rPr lang="en-US" altLang="zh-CN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Δ </a:t>
            </a:r>
            <a:r>
              <a:rPr lang="zh-CN" alt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取为 </a:t>
            </a:r>
            <a:r>
              <a:rPr lang="en-US" altLang="zh-CN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9ms</a:t>
            </a:r>
            <a:r>
              <a:rPr lang="zh-CN" alt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？如果行，请说明理由。如果不行，你认为 </a:t>
            </a:r>
            <a:r>
              <a:rPr lang="en-US" altLang="zh-CN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Δ </a:t>
            </a:r>
            <a:r>
              <a:rPr lang="zh-CN" alt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应取为多少？</a:t>
            </a:r>
            <a:endParaRPr lang="zh-CN" altLang="en-US" sz="2000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AB3E6501-AA47-1859-1332-A0E1D6698175}"/>
              </a:ext>
            </a:extLst>
          </p:cNvPr>
          <p:cNvSpPr txBox="1"/>
          <p:nvPr/>
        </p:nvSpPr>
        <p:spPr>
          <a:xfrm>
            <a:off x="605856" y="2422407"/>
            <a:ext cx="54160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显然，</a:t>
            </a:r>
            <a:r>
              <a:rPr lang="en-US" altLang="zh-CN" sz="14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Δ </a:t>
            </a:r>
            <a:r>
              <a:rPr lang="zh-CN" altLang="en-US" sz="14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应小于话音分组长度 </a:t>
            </a:r>
            <a:r>
              <a:rPr lang="en-US" altLang="zh-CN" sz="14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10ms</a:t>
            </a:r>
            <a:r>
              <a:rPr lang="zh-CN" altLang="en-US" sz="14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。如果将 </a:t>
            </a:r>
            <a:r>
              <a:rPr lang="en-US" altLang="zh-CN" sz="14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Δ </a:t>
            </a:r>
            <a:r>
              <a:rPr lang="zh-CN" altLang="en-US" sz="14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取为 </a:t>
            </a:r>
            <a:r>
              <a:rPr lang="en-US" altLang="zh-CN" sz="14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9ms</a:t>
            </a:r>
            <a:r>
              <a:rPr lang="zh-CN" altLang="en-US" sz="14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，则有：</a:t>
            </a:r>
            <a:endParaRPr lang="zh-CN" altLang="en-US" sz="1400" dirty="0"/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A4702A31-B1D3-1C73-37C0-76796A9156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5272771"/>
              </p:ext>
            </p:extLst>
          </p:nvPr>
        </p:nvGraphicFramePr>
        <p:xfrm>
          <a:off x="644560" y="2730184"/>
          <a:ext cx="6864969" cy="474472"/>
        </p:xfrm>
        <a:graphic>
          <a:graphicData uri="http://schemas.openxmlformats.org/drawingml/2006/table">
            <a:tbl>
              <a:tblPr bandRow="1" bandCol="1">
                <a:tableStyleId>{FABFCF23-3B69-468F-B69F-88F6DE6A72F2}</a:tableStyleId>
              </a:tblPr>
              <a:tblGrid>
                <a:gridCol w="893684">
                  <a:extLst>
                    <a:ext uri="{9D8B030D-6E8A-4147-A177-3AD203B41FA5}">
                      <a16:colId xmlns:a16="http://schemas.microsoft.com/office/drawing/2014/main" val="590045136"/>
                    </a:ext>
                  </a:extLst>
                </a:gridCol>
                <a:gridCol w="252847">
                  <a:extLst>
                    <a:ext uri="{9D8B030D-6E8A-4147-A177-3AD203B41FA5}">
                      <a16:colId xmlns:a16="http://schemas.microsoft.com/office/drawing/2014/main" val="234547346"/>
                    </a:ext>
                  </a:extLst>
                </a:gridCol>
                <a:gridCol w="324533">
                  <a:extLst>
                    <a:ext uri="{9D8B030D-6E8A-4147-A177-3AD203B41FA5}">
                      <a16:colId xmlns:a16="http://schemas.microsoft.com/office/drawing/2014/main" val="3703206215"/>
                    </a:ext>
                  </a:extLst>
                </a:gridCol>
                <a:gridCol w="490355">
                  <a:extLst>
                    <a:ext uri="{9D8B030D-6E8A-4147-A177-3AD203B41FA5}">
                      <a16:colId xmlns:a16="http://schemas.microsoft.com/office/drawing/2014/main" val="331570619"/>
                    </a:ext>
                  </a:extLst>
                </a:gridCol>
                <a:gridCol w="490355">
                  <a:extLst>
                    <a:ext uri="{9D8B030D-6E8A-4147-A177-3AD203B41FA5}">
                      <a16:colId xmlns:a16="http://schemas.microsoft.com/office/drawing/2014/main" val="1908352794"/>
                    </a:ext>
                  </a:extLst>
                </a:gridCol>
                <a:gridCol w="490355">
                  <a:extLst>
                    <a:ext uri="{9D8B030D-6E8A-4147-A177-3AD203B41FA5}">
                      <a16:colId xmlns:a16="http://schemas.microsoft.com/office/drawing/2014/main" val="483179188"/>
                    </a:ext>
                  </a:extLst>
                </a:gridCol>
                <a:gridCol w="490355">
                  <a:extLst>
                    <a:ext uri="{9D8B030D-6E8A-4147-A177-3AD203B41FA5}">
                      <a16:colId xmlns:a16="http://schemas.microsoft.com/office/drawing/2014/main" val="1323358808"/>
                    </a:ext>
                  </a:extLst>
                </a:gridCol>
                <a:gridCol w="490355">
                  <a:extLst>
                    <a:ext uri="{9D8B030D-6E8A-4147-A177-3AD203B41FA5}">
                      <a16:colId xmlns:a16="http://schemas.microsoft.com/office/drawing/2014/main" val="1982129766"/>
                    </a:ext>
                  </a:extLst>
                </a:gridCol>
                <a:gridCol w="490355">
                  <a:extLst>
                    <a:ext uri="{9D8B030D-6E8A-4147-A177-3AD203B41FA5}">
                      <a16:colId xmlns:a16="http://schemas.microsoft.com/office/drawing/2014/main" val="2634583186"/>
                    </a:ext>
                  </a:extLst>
                </a:gridCol>
                <a:gridCol w="490355">
                  <a:extLst>
                    <a:ext uri="{9D8B030D-6E8A-4147-A177-3AD203B41FA5}">
                      <a16:colId xmlns:a16="http://schemas.microsoft.com/office/drawing/2014/main" val="1691195597"/>
                    </a:ext>
                  </a:extLst>
                </a:gridCol>
                <a:gridCol w="490355">
                  <a:extLst>
                    <a:ext uri="{9D8B030D-6E8A-4147-A177-3AD203B41FA5}">
                      <a16:colId xmlns:a16="http://schemas.microsoft.com/office/drawing/2014/main" val="3309952662"/>
                    </a:ext>
                  </a:extLst>
                </a:gridCol>
                <a:gridCol w="490355">
                  <a:extLst>
                    <a:ext uri="{9D8B030D-6E8A-4147-A177-3AD203B41FA5}">
                      <a16:colId xmlns:a16="http://schemas.microsoft.com/office/drawing/2014/main" val="1440863716"/>
                    </a:ext>
                  </a:extLst>
                </a:gridCol>
                <a:gridCol w="490355">
                  <a:extLst>
                    <a:ext uri="{9D8B030D-6E8A-4147-A177-3AD203B41FA5}">
                      <a16:colId xmlns:a16="http://schemas.microsoft.com/office/drawing/2014/main" val="849010382"/>
                    </a:ext>
                  </a:extLst>
                </a:gridCol>
                <a:gridCol w="490355">
                  <a:extLst>
                    <a:ext uri="{9D8B030D-6E8A-4147-A177-3AD203B41FA5}">
                      <a16:colId xmlns:a16="http://schemas.microsoft.com/office/drawing/2014/main" val="2337652132"/>
                    </a:ext>
                  </a:extLst>
                </a:gridCol>
              </a:tblGrid>
              <a:tr h="216000"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buNone/>
                      </a:pPr>
                      <a:r>
                        <a:rPr lang="zh-CN" altLang="en-US" sz="1100" b="1" dirty="0">
                          <a:solidFill>
                            <a:srgbClr val="000000"/>
                          </a:solidFill>
                          <a:effectLst/>
                        </a:rPr>
                        <a:t>时钟时间 </a:t>
                      </a:r>
                      <a:r>
                        <a:rPr lang="en-US" altLang="zh-CN" sz="1100" b="1" dirty="0">
                          <a:solidFill>
                            <a:srgbClr val="000000"/>
                          </a:solidFill>
                          <a:effectLst/>
                        </a:rPr>
                        <a:t>(</a:t>
                      </a:r>
                      <a:r>
                        <a:rPr lang="en-US" sz="1100" b="1" dirty="0" err="1">
                          <a:solidFill>
                            <a:srgbClr val="000000"/>
                          </a:solidFill>
                          <a:effectLst/>
                        </a:rPr>
                        <a:t>ms</a:t>
                      </a:r>
                      <a:r>
                        <a:rPr lang="en-US" sz="1100" b="1" dirty="0">
                          <a:solidFill>
                            <a:srgbClr val="000000"/>
                          </a:solidFill>
                          <a:effectLst/>
                        </a:rPr>
                        <a:t>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buNone/>
                      </a:pPr>
                      <a:r>
                        <a:rPr lang="en-US" altLang="zh-CN" sz="1100" b="1" dirty="0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buNone/>
                      </a:pPr>
                      <a:r>
                        <a:rPr lang="en-US" altLang="zh-CN" sz="1100" b="1" dirty="0">
                          <a:solidFill>
                            <a:srgbClr val="000000"/>
                          </a:solidFill>
                          <a:effectLst/>
                        </a:rPr>
                        <a:t>9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buNone/>
                      </a:pPr>
                      <a:r>
                        <a:rPr lang="en-US" altLang="zh-CN" sz="1100" b="1" dirty="0">
                          <a:solidFill>
                            <a:srgbClr val="000000"/>
                          </a:solidFill>
                          <a:effectLst/>
                        </a:rPr>
                        <a:t>18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buNone/>
                      </a:pPr>
                      <a:r>
                        <a:rPr lang="en-US" altLang="zh-CN" sz="1100" b="1" dirty="0">
                          <a:solidFill>
                            <a:srgbClr val="000000"/>
                          </a:solidFill>
                          <a:effectLst/>
                        </a:rPr>
                        <a:t>27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buNone/>
                      </a:pPr>
                      <a:r>
                        <a:rPr lang="en-US" altLang="zh-CN" sz="1100" b="1" dirty="0">
                          <a:solidFill>
                            <a:srgbClr val="000000"/>
                          </a:solidFill>
                          <a:effectLst/>
                        </a:rPr>
                        <a:t>36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buNone/>
                      </a:pPr>
                      <a:r>
                        <a:rPr lang="en-US" altLang="zh-CN" sz="1100" b="1" dirty="0">
                          <a:solidFill>
                            <a:srgbClr val="000000"/>
                          </a:solidFill>
                          <a:effectLst/>
                        </a:rPr>
                        <a:t>45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buNone/>
                      </a:pPr>
                      <a:r>
                        <a:rPr lang="en-US" altLang="zh-CN" sz="1100" b="1" dirty="0">
                          <a:solidFill>
                            <a:srgbClr val="000000"/>
                          </a:solidFill>
                          <a:effectLst/>
                        </a:rPr>
                        <a:t>54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buNone/>
                      </a:pPr>
                      <a:r>
                        <a:rPr lang="en-US" altLang="zh-CN" sz="1100" b="1">
                          <a:solidFill>
                            <a:srgbClr val="000000"/>
                          </a:solidFill>
                          <a:effectLst/>
                        </a:rPr>
                        <a:t>63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buNone/>
                      </a:pPr>
                      <a:r>
                        <a:rPr lang="en-US" altLang="zh-CN" sz="1100" b="1">
                          <a:solidFill>
                            <a:srgbClr val="000000"/>
                          </a:solidFill>
                          <a:effectLst/>
                        </a:rPr>
                        <a:t>72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buNone/>
                      </a:pPr>
                      <a:r>
                        <a:rPr lang="en-US" altLang="zh-CN" sz="1100" b="1" dirty="0">
                          <a:solidFill>
                            <a:srgbClr val="000000"/>
                          </a:solidFill>
                          <a:effectLst/>
                        </a:rPr>
                        <a:t>81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buNone/>
                      </a:pPr>
                      <a:r>
                        <a:rPr lang="en-US" altLang="zh-CN" sz="1100" b="1" dirty="0">
                          <a:solidFill>
                            <a:srgbClr val="000000"/>
                          </a:solidFill>
                          <a:effectLst/>
                        </a:rPr>
                        <a:t>90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buNone/>
                      </a:pPr>
                      <a:r>
                        <a:rPr lang="en-US" altLang="zh-CN" sz="1100" b="1" dirty="0">
                          <a:solidFill>
                            <a:srgbClr val="000000"/>
                          </a:solidFill>
                          <a:effectLst/>
                        </a:rPr>
                        <a:t>99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buNone/>
                      </a:pPr>
                      <a:r>
                        <a:rPr lang="en-US" altLang="zh-CN" sz="1100" b="1" dirty="0">
                          <a:solidFill>
                            <a:srgbClr val="000000"/>
                          </a:solidFill>
                          <a:effectLst/>
                        </a:rPr>
                        <a:t>108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563953694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buNone/>
                      </a:pPr>
                      <a:r>
                        <a:rPr lang="zh-CN" altLang="en-US" sz="1100" b="0" dirty="0">
                          <a:effectLst/>
                        </a:rPr>
                        <a:t>计数器值 </a:t>
                      </a:r>
                      <a:r>
                        <a:rPr lang="en-US" altLang="zh-CN" sz="1100" b="0" dirty="0">
                          <a:effectLst/>
                        </a:rPr>
                        <a:t>(</a:t>
                      </a:r>
                      <a:r>
                        <a:rPr lang="en-US" sz="1100" b="0" dirty="0" err="1">
                          <a:effectLst/>
                        </a:rPr>
                        <a:t>ms</a:t>
                      </a:r>
                      <a:r>
                        <a:rPr lang="en-US" sz="1100" b="0" dirty="0">
                          <a:effectLst/>
                        </a:rPr>
                        <a:t>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buNone/>
                      </a:pPr>
                      <a:r>
                        <a:rPr lang="en-US" altLang="zh-CN" sz="1100" b="0">
                          <a:effectLst/>
                        </a:rPr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buNone/>
                      </a:pPr>
                      <a:r>
                        <a:rPr lang="en-US" altLang="zh-CN" sz="1100" b="0" dirty="0">
                          <a:effectLst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buNone/>
                      </a:pPr>
                      <a:r>
                        <a:rPr lang="en-US" altLang="zh-CN" sz="1100" b="0" dirty="0">
                          <a:effectLst/>
                        </a:rPr>
                        <a:t>2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buNone/>
                      </a:pPr>
                      <a:r>
                        <a:rPr lang="en-US" altLang="zh-CN" sz="1100" b="0" dirty="0">
                          <a:effectLst/>
                        </a:rPr>
                        <a:t>3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buNone/>
                      </a:pPr>
                      <a:r>
                        <a:rPr lang="en-US" altLang="zh-CN" sz="1100" b="0" dirty="0">
                          <a:effectLst/>
                        </a:rPr>
                        <a:t>4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buNone/>
                      </a:pPr>
                      <a:r>
                        <a:rPr lang="en-US" altLang="zh-CN" sz="1100" b="0" dirty="0">
                          <a:effectLst/>
                        </a:rPr>
                        <a:t>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buNone/>
                      </a:pPr>
                      <a:r>
                        <a:rPr lang="en-US" altLang="zh-CN" sz="1100" b="0" dirty="0">
                          <a:effectLst/>
                        </a:rPr>
                        <a:t>6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buNone/>
                      </a:pPr>
                      <a:r>
                        <a:rPr lang="en-US" altLang="zh-CN" sz="1100" b="0" dirty="0">
                          <a:effectLst/>
                        </a:rPr>
                        <a:t>7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buNone/>
                      </a:pPr>
                      <a:r>
                        <a:rPr lang="en-US" altLang="zh-CN" sz="1100" b="0" dirty="0">
                          <a:effectLst/>
                        </a:rPr>
                        <a:t>8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buNone/>
                      </a:pPr>
                      <a:r>
                        <a:rPr lang="en-US" altLang="zh-CN" sz="1100" b="0" dirty="0">
                          <a:effectLst/>
                        </a:rPr>
                        <a:t>9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buNone/>
                      </a:pPr>
                      <a:r>
                        <a:rPr lang="en-US" altLang="zh-CN" sz="1100" b="0">
                          <a:effectLst/>
                        </a:rPr>
                        <a:t>10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buNone/>
                      </a:pPr>
                      <a:r>
                        <a:rPr lang="en-US" altLang="zh-CN" sz="1100" b="0">
                          <a:effectLst/>
                        </a:rPr>
                        <a:t>11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buNone/>
                      </a:pPr>
                      <a:r>
                        <a:rPr lang="en-US" altLang="zh-CN" sz="1100" b="0" dirty="0">
                          <a:effectLst/>
                        </a:rPr>
                        <a:t>12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099413597"/>
                  </a:ext>
                </a:extLst>
              </a:tr>
            </a:tbl>
          </a:graphicData>
        </a:graphic>
      </p:graphicFrame>
      <p:graphicFrame>
        <p:nvGraphicFramePr>
          <p:cNvPr id="13" name="表格 12">
            <a:extLst>
              <a:ext uri="{FF2B5EF4-FFF2-40B4-BE49-F238E27FC236}">
                <a16:creationId xmlns:a16="http://schemas.microsoft.com/office/drawing/2014/main" id="{42CFBDD0-464C-7D4B-0486-83441FA544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695017"/>
              </p:ext>
            </p:extLst>
          </p:nvPr>
        </p:nvGraphicFramePr>
        <p:xfrm>
          <a:off x="644560" y="3574718"/>
          <a:ext cx="6789459" cy="474472"/>
        </p:xfrm>
        <a:graphic>
          <a:graphicData uri="http://schemas.openxmlformats.org/drawingml/2006/table">
            <a:tbl>
              <a:tblPr bandRow="1" bandCol="1">
                <a:tableStyleId>{FABFCF23-3B69-468F-B69F-88F6DE6A72F2}</a:tableStyleId>
              </a:tblPr>
              <a:tblGrid>
                <a:gridCol w="1741483">
                  <a:extLst>
                    <a:ext uri="{9D8B030D-6E8A-4147-A177-3AD203B41FA5}">
                      <a16:colId xmlns:a16="http://schemas.microsoft.com/office/drawing/2014/main" val="1228141424"/>
                    </a:ext>
                  </a:extLst>
                </a:gridCol>
                <a:gridCol w="597518">
                  <a:extLst>
                    <a:ext uri="{9D8B030D-6E8A-4147-A177-3AD203B41FA5}">
                      <a16:colId xmlns:a16="http://schemas.microsoft.com/office/drawing/2014/main" val="3878238549"/>
                    </a:ext>
                  </a:extLst>
                </a:gridCol>
                <a:gridCol w="485980">
                  <a:extLst>
                    <a:ext uri="{9D8B030D-6E8A-4147-A177-3AD203B41FA5}">
                      <a16:colId xmlns:a16="http://schemas.microsoft.com/office/drawing/2014/main" val="2168096211"/>
                    </a:ext>
                  </a:extLst>
                </a:gridCol>
                <a:gridCol w="406312">
                  <a:extLst>
                    <a:ext uri="{9D8B030D-6E8A-4147-A177-3AD203B41FA5}">
                      <a16:colId xmlns:a16="http://schemas.microsoft.com/office/drawing/2014/main" val="952539588"/>
                    </a:ext>
                  </a:extLst>
                </a:gridCol>
                <a:gridCol w="366477">
                  <a:extLst>
                    <a:ext uri="{9D8B030D-6E8A-4147-A177-3AD203B41FA5}">
                      <a16:colId xmlns:a16="http://schemas.microsoft.com/office/drawing/2014/main" val="4177242597"/>
                    </a:ext>
                  </a:extLst>
                </a:gridCol>
                <a:gridCol w="398344">
                  <a:extLst>
                    <a:ext uri="{9D8B030D-6E8A-4147-A177-3AD203B41FA5}">
                      <a16:colId xmlns:a16="http://schemas.microsoft.com/office/drawing/2014/main" val="1489000056"/>
                    </a:ext>
                  </a:extLst>
                </a:gridCol>
                <a:gridCol w="358511">
                  <a:extLst>
                    <a:ext uri="{9D8B030D-6E8A-4147-A177-3AD203B41FA5}">
                      <a16:colId xmlns:a16="http://schemas.microsoft.com/office/drawing/2014/main" val="1363833637"/>
                    </a:ext>
                  </a:extLst>
                </a:gridCol>
                <a:gridCol w="390377">
                  <a:extLst>
                    <a:ext uri="{9D8B030D-6E8A-4147-A177-3AD203B41FA5}">
                      <a16:colId xmlns:a16="http://schemas.microsoft.com/office/drawing/2014/main" val="1080825896"/>
                    </a:ext>
                  </a:extLst>
                </a:gridCol>
                <a:gridCol w="430212">
                  <a:extLst>
                    <a:ext uri="{9D8B030D-6E8A-4147-A177-3AD203B41FA5}">
                      <a16:colId xmlns:a16="http://schemas.microsoft.com/office/drawing/2014/main" val="2199442025"/>
                    </a:ext>
                  </a:extLst>
                </a:gridCol>
                <a:gridCol w="374445">
                  <a:extLst>
                    <a:ext uri="{9D8B030D-6E8A-4147-A177-3AD203B41FA5}">
                      <a16:colId xmlns:a16="http://schemas.microsoft.com/office/drawing/2014/main" val="3443028016"/>
                    </a:ext>
                  </a:extLst>
                </a:gridCol>
                <a:gridCol w="358511">
                  <a:extLst>
                    <a:ext uri="{9D8B030D-6E8A-4147-A177-3AD203B41FA5}">
                      <a16:colId xmlns:a16="http://schemas.microsoft.com/office/drawing/2014/main" val="3538264514"/>
                    </a:ext>
                  </a:extLst>
                </a:gridCol>
                <a:gridCol w="438179">
                  <a:extLst>
                    <a:ext uri="{9D8B030D-6E8A-4147-A177-3AD203B41FA5}">
                      <a16:colId xmlns:a16="http://schemas.microsoft.com/office/drawing/2014/main" val="1303011034"/>
                    </a:ext>
                  </a:extLst>
                </a:gridCol>
                <a:gridCol w="443110">
                  <a:extLst>
                    <a:ext uri="{9D8B030D-6E8A-4147-A177-3AD203B41FA5}">
                      <a16:colId xmlns:a16="http://schemas.microsoft.com/office/drawing/2014/main" val="294837261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buNone/>
                      </a:pPr>
                      <a:r>
                        <a:rPr lang="zh-CN" altLang="en-US" sz="1100" b="1" dirty="0">
                          <a:solidFill>
                            <a:srgbClr val="000000"/>
                          </a:solidFill>
                          <a:effectLst/>
                        </a:rPr>
                        <a:t>话音分组产生时间 </a:t>
                      </a:r>
                      <a:r>
                        <a:rPr lang="en-US" altLang="zh-CN" sz="1100" b="1" dirty="0">
                          <a:solidFill>
                            <a:srgbClr val="000000"/>
                          </a:solidFill>
                          <a:effectLst/>
                        </a:rPr>
                        <a:t>(</a:t>
                      </a:r>
                      <a:r>
                        <a:rPr lang="en-US" altLang="zh-CN" sz="1100" b="1" dirty="0" err="1">
                          <a:solidFill>
                            <a:srgbClr val="000000"/>
                          </a:solidFill>
                          <a:effectLst/>
                        </a:rPr>
                        <a:t>ms</a:t>
                      </a:r>
                      <a:r>
                        <a:rPr lang="en-US" altLang="zh-CN" sz="1100" b="1" dirty="0">
                          <a:solidFill>
                            <a:srgbClr val="000000"/>
                          </a:solidFill>
                          <a:effectLst/>
                        </a:rPr>
                        <a:t>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buNone/>
                      </a:pPr>
                      <a:r>
                        <a:rPr lang="en-US" altLang="zh-CN" sz="1100" b="1" dirty="0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buNone/>
                      </a:pPr>
                      <a:r>
                        <a:rPr lang="en-US" altLang="zh-CN" sz="1100" b="1">
                          <a:solidFill>
                            <a:srgbClr val="000000"/>
                          </a:solidFill>
                          <a:effectLst/>
                        </a:rPr>
                        <a:t>10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buNone/>
                      </a:pPr>
                      <a:r>
                        <a:rPr lang="en-US" altLang="zh-CN" sz="1100" b="1">
                          <a:solidFill>
                            <a:srgbClr val="000000"/>
                          </a:solidFill>
                          <a:effectLst/>
                        </a:rPr>
                        <a:t>20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buNone/>
                      </a:pPr>
                      <a:r>
                        <a:rPr lang="en-US" altLang="zh-CN" sz="1100" b="1">
                          <a:solidFill>
                            <a:srgbClr val="000000"/>
                          </a:solidFill>
                          <a:effectLst/>
                        </a:rPr>
                        <a:t>30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buNone/>
                      </a:pPr>
                      <a:r>
                        <a:rPr lang="en-US" altLang="zh-CN" sz="1100" b="1">
                          <a:solidFill>
                            <a:srgbClr val="000000"/>
                          </a:solidFill>
                          <a:effectLst/>
                        </a:rPr>
                        <a:t>40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buNone/>
                      </a:pPr>
                      <a:r>
                        <a:rPr lang="en-US" altLang="zh-CN" sz="1100" b="1">
                          <a:solidFill>
                            <a:srgbClr val="000000"/>
                          </a:solidFill>
                          <a:effectLst/>
                        </a:rPr>
                        <a:t>50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buNone/>
                      </a:pPr>
                      <a:r>
                        <a:rPr lang="en-US" altLang="zh-CN" sz="1100" b="1">
                          <a:solidFill>
                            <a:srgbClr val="000000"/>
                          </a:solidFill>
                          <a:effectLst/>
                        </a:rPr>
                        <a:t>60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buNone/>
                      </a:pPr>
                      <a:r>
                        <a:rPr lang="en-US" altLang="zh-CN" sz="1100" b="1">
                          <a:solidFill>
                            <a:srgbClr val="000000"/>
                          </a:solidFill>
                          <a:effectLst/>
                        </a:rPr>
                        <a:t>70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buNone/>
                      </a:pPr>
                      <a:r>
                        <a:rPr lang="en-US" altLang="zh-CN" sz="1100" b="1">
                          <a:solidFill>
                            <a:srgbClr val="000000"/>
                          </a:solidFill>
                          <a:effectLst/>
                        </a:rPr>
                        <a:t>80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buNone/>
                      </a:pPr>
                      <a:r>
                        <a:rPr lang="en-US" altLang="zh-CN" sz="1100" b="1" dirty="0">
                          <a:solidFill>
                            <a:srgbClr val="000000"/>
                          </a:solidFill>
                          <a:effectLst/>
                        </a:rPr>
                        <a:t>90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buNone/>
                      </a:pPr>
                      <a:r>
                        <a:rPr lang="en-US" altLang="zh-CN" sz="1100" b="1">
                          <a:solidFill>
                            <a:srgbClr val="000000"/>
                          </a:solidFill>
                          <a:effectLst/>
                        </a:rPr>
                        <a:t>100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buNone/>
                      </a:pPr>
                      <a:r>
                        <a:rPr lang="en-US" altLang="zh-CN" sz="1100" b="1">
                          <a:solidFill>
                            <a:srgbClr val="000000"/>
                          </a:solidFill>
                          <a:effectLst/>
                        </a:rPr>
                        <a:t>110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9296889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buNone/>
                      </a:pPr>
                      <a:r>
                        <a:rPr lang="zh-CN" altLang="en-US" sz="1100" b="0" dirty="0">
                          <a:effectLst/>
                        </a:rPr>
                        <a:t>应加上的时间戳值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buNone/>
                      </a:pPr>
                      <a:r>
                        <a:rPr lang="en-US" altLang="zh-CN" sz="1100" b="0">
                          <a:effectLst/>
                        </a:rPr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buNone/>
                      </a:pPr>
                      <a:r>
                        <a:rPr lang="en-US" altLang="zh-CN" sz="1100" b="0">
                          <a:effectLst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buNone/>
                      </a:pPr>
                      <a:r>
                        <a:rPr lang="en-US" altLang="zh-CN" sz="1100" b="0">
                          <a:effectLst/>
                        </a:rPr>
                        <a:t>2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buNone/>
                      </a:pPr>
                      <a:r>
                        <a:rPr lang="en-US" altLang="zh-CN" sz="1100" b="0">
                          <a:effectLst/>
                        </a:rPr>
                        <a:t>3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buNone/>
                      </a:pPr>
                      <a:r>
                        <a:rPr lang="en-US" altLang="zh-CN" sz="1100" b="0">
                          <a:effectLst/>
                        </a:rPr>
                        <a:t>4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buNone/>
                      </a:pPr>
                      <a:r>
                        <a:rPr lang="en-US" altLang="zh-CN" sz="1100" b="0">
                          <a:effectLst/>
                        </a:rPr>
                        <a:t>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buNone/>
                      </a:pPr>
                      <a:r>
                        <a:rPr lang="en-US" altLang="zh-CN" sz="1100" b="0">
                          <a:effectLst/>
                        </a:rPr>
                        <a:t>6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buNone/>
                      </a:pPr>
                      <a:r>
                        <a:rPr lang="en-US" altLang="zh-CN" sz="1100" b="0">
                          <a:effectLst/>
                        </a:rPr>
                        <a:t>7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buNone/>
                      </a:pPr>
                      <a:r>
                        <a:rPr lang="en-US" altLang="zh-CN" sz="1100" b="0">
                          <a:effectLst/>
                        </a:rPr>
                        <a:t>8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buNone/>
                      </a:pPr>
                      <a:r>
                        <a:rPr lang="en-US" altLang="zh-CN" sz="1100" b="0">
                          <a:effectLst/>
                        </a:rPr>
                        <a:t>10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buNone/>
                      </a:pPr>
                      <a:r>
                        <a:rPr lang="en-US" altLang="zh-CN" sz="1100" b="0">
                          <a:effectLst/>
                        </a:rPr>
                        <a:t>11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buNone/>
                      </a:pPr>
                      <a:r>
                        <a:rPr lang="en-US" altLang="zh-CN" sz="1100" b="0" dirty="0">
                          <a:effectLst/>
                        </a:rPr>
                        <a:t>12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043340775"/>
                  </a:ext>
                </a:extLst>
              </a:tr>
            </a:tbl>
          </a:graphicData>
        </a:graphic>
      </p:graphicFrame>
      <p:sp>
        <p:nvSpPr>
          <p:cNvPr id="14" name="文本框 13">
            <a:extLst>
              <a:ext uri="{FF2B5EF4-FFF2-40B4-BE49-F238E27FC236}">
                <a16:creationId xmlns:a16="http://schemas.microsoft.com/office/drawing/2014/main" id="{D6EC9613-D9FD-6F3A-5D13-D23F49D67D1A}"/>
              </a:ext>
            </a:extLst>
          </p:cNvPr>
          <p:cNvSpPr txBox="1"/>
          <p:nvPr/>
        </p:nvSpPr>
        <p:spPr>
          <a:xfrm>
            <a:off x="7717859" y="5195050"/>
            <a:ext cx="336963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正确的做法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是使 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2Δ 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或 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3Δ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等于话音分组长度。当话音分组丢失时，时间戳值会相差 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4Δ 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或 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5Δ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，由此来判定是否发生了分组丢失。</a:t>
            </a:r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CEA5CE2A-A2B4-B86C-A02C-F8D34EFE3777}"/>
              </a:ext>
            </a:extLst>
          </p:cNvPr>
          <p:cNvSpPr txBox="1"/>
          <p:nvPr/>
        </p:nvSpPr>
        <p:spPr>
          <a:xfrm>
            <a:off x="7563113" y="2455577"/>
            <a:ext cx="3829350" cy="25733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当时间是 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81ms 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时计数器值是 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9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。但在时间是 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90ms 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时计数器值更新为 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10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。在时间小于 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90ms 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时没有话音分组产生。因此计数器值 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9 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并没有被任何话音分组读取。</a:t>
            </a:r>
            <a:endParaRPr kumimoji="0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Noto Sans SC" pitchFamily="34" charset="-120"/>
            </a:endParaRP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正好在 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90 </a:t>
            </a:r>
            <a:r>
              <a:rPr kumimoji="0" lang="en-US" altLang="zh-CN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ms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 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时产生了话音分组，而计数器值也更新为 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10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。因此这时加上的时间值就是 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10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。话音分组的时间戳值在 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8 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到 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10 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之间缺了一个 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"9"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。可见将 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Δ 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取为略小于话音分组长度 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10ms 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是不行的。</a:t>
            </a:r>
          </a:p>
        </p:txBody>
      </p:sp>
    </p:spTree>
    <p:extLst>
      <p:ext uri="{BB962C8B-B14F-4D97-AF65-F5344CB8AC3E}">
        <p14:creationId xmlns:p14="http://schemas.microsoft.com/office/powerpoint/2010/main" val="210405511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3" grpId="0"/>
      <p:bldP spid="5" grpId="0"/>
      <p:bldP spid="12" grpId="0"/>
      <p:bldP spid="14" grpId="0"/>
      <p:bldP spid="1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D77CC1-808F-BADB-F0D0-69764C2884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5-17:31:01-d2tarldnfo2stf9djk00.jpg">
            <a:extLst>
              <a:ext uri="{FF2B5EF4-FFF2-40B4-BE49-F238E27FC236}">
                <a16:creationId xmlns:a16="http://schemas.microsoft.com/office/drawing/2014/main" id="{B756DA46-6E01-64DB-7DD8-051A70759E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3" name="Text 15">
            <a:extLst>
              <a:ext uri="{FF2B5EF4-FFF2-40B4-BE49-F238E27FC236}">
                <a16:creationId xmlns:a16="http://schemas.microsoft.com/office/drawing/2014/main" id="{1659E9A1-150F-91A1-A2C5-D3C7381D6D95}"/>
              </a:ext>
            </a:extLst>
          </p:cNvPr>
          <p:cNvSpPr/>
          <p:nvPr/>
        </p:nvSpPr>
        <p:spPr>
          <a:xfrm>
            <a:off x="1381125" y="2271395"/>
            <a:ext cx="2138971" cy="33855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 0">
            <a:extLst>
              <a:ext uri="{FF2B5EF4-FFF2-40B4-BE49-F238E27FC236}">
                <a16:creationId xmlns:a16="http://schemas.microsoft.com/office/drawing/2014/main" id="{4744054E-38D6-7961-7866-92125BAA61A1}"/>
              </a:ext>
            </a:extLst>
          </p:cNvPr>
          <p:cNvSpPr/>
          <p:nvPr/>
        </p:nvSpPr>
        <p:spPr>
          <a:xfrm>
            <a:off x="685800" y="332105"/>
            <a:ext cx="9799955" cy="33855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 2">
            <a:extLst>
              <a:ext uri="{FF2B5EF4-FFF2-40B4-BE49-F238E27FC236}">
                <a16:creationId xmlns:a16="http://schemas.microsoft.com/office/drawing/2014/main" id="{2D469932-6BCC-8F09-55A2-44E21B3F6D55}"/>
              </a:ext>
            </a:extLst>
          </p:cNvPr>
          <p:cNvSpPr/>
          <p:nvPr/>
        </p:nvSpPr>
        <p:spPr>
          <a:xfrm>
            <a:off x="957580" y="603885"/>
            <a:ext cx="9799955" cy="5847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18EF4"/>
                </a:solidFill>
                <a:effectLst/>
                <a:uLnTx/>
                <a:uFillTx/>
                <a:latin typeface="MiSans" pitchFamily="34" charset="0"/>
                <a:ea typeface="MiSans" pitchFamily="34" charset="-122"/>
                <a:cs typeface="MiSans" pitchFamily="34" charset="-120"/>
              </a:rPr>
              <a:t>书本习题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018EF4"/>
                </a:solidFill>
                <a:effectLst/>
                <a:uLnTx/>
                <a:uFillTx/>
                <a:latin typeface="MiSans" pitchFamily="34" charset="0"/>
                <a:ea typeface="MiSans" pitchFamily="34" charset="-122"/>
                <a:cs typeface="MiSans" pitchFamily="34" charset="-120"/>
              </a:rPr>
              <a:t>8-</a:t>
            </a:r>
            <a:r>
              <a:rPr lang="en-US" altLang="zh-CN" sz="3200" b="1" dirty="0">
                <a:solidFill>
                  <a:srgbClr val="018EF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33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18EF4"/>
                </a:solidFill>
                <a:effectLst/>
                <a:uLnTx/>
                <a:uFillTx/>
                <a:latin typeface="MiSans" pitchFamily="34" charset="0"/>
                <a:ea typeface="MiSans" pitchFamily="34" charset="-122"/>
                <a:cs typeface="MiSans" pitchFamily="34" charset="-120"/>
              </a:rPr>
              <a:t>：数据率</a:t>
            </a:r>
          </a:p>
        </p:txBody>
      </p:sp>
      <p:sp>
        <p:nvSpPr>
          <p:cNvPr id="8" name="Shape 2">
            <a:extLst>
              <a:ext uri="{FF2B5EF4-FFF2-40B4-BE49-F238E27FC236}">
                <a16:creationId xmlns:a16="http://schemas.microsoft.com/office/drawing/2014/main" id="{D878192F-A219-1409-B7FF-D6578B9AFFAF}"/>
              </a:ext>
            </a:extLst>
          </p:cNvPr>
          <p:cNvSpPr/>
          <p:nvPr/>
        </p:nvSpPr>
        <p:spPr>
          <a:xfrm>
            <a:off x="453431" y="1182694"/>
            <a:ext cx="11236959" cy="5380980"/>
          </a:xfrm>
          <a:custGeom>
            <a:avLst/>
            <a:gdLst/>
            <a:ahLst/>
            <a:cxnLst/>
            <a:rect l="l" t="t" r="r" b="b"/>
            <a:pathLst>
              <a:path w="5740400" h="1930400">
                <a:moveTo>
                  <a:pt x="101597" y="0"/>
                </a:moveTo>
                <a:lnTo>
                  <a:pt x="5638803" y="0"/>
                </a:lnTo>
                <a:cubicBezTo>
                  <a:pt x="5694913" y="0"/>
                  <a:pt x="5740400" y="45487"/>
                  <a:pt x="5740400" y="101597"/>
                </a:cubicBezTo>
                <a:lnTo>
                  <a:pt x="5740400" y="1828803"/>
                </a:lnTo>
                <a:cubicBezTo>
                  <a:pt x="5740400" y="1884913"/>
                  <a:pt x="5694913" y="1930400"/>
                  <a:pt x="5638803" y="1930400"/>
                </a:cubicBezTo>
                <a:lnTo>
                  <a:pt x="101597" y="1930400"/>
                </a:lnTo>
                <a:cubicBezTo>
                  <a:pt x="45487" y="1930400"/>
                  <a:pt x="0" y="1884913"/>
                  <a:pt x="0" y="1828803"/>
                </a:cubicBezTo>
                <a:lnTo>
                  <a:pt x="0" y="101597"/>
                </a:lnTo>
                <a:cubicBezTo>
                  <a:pt x="0" y="45487"/>
                  <a:pt x="45487" y="0"/>
                  <a:pt x="101597" y="0"/>
                </a:cubicBezTo>
                <a:close/>
              </a:path>
            </a:pathLst>
          </a:custGeom>
          <a:solidFill>
            <a:srgbClr val="ADD8E6">
              <a:alpha val="30196"/>
            </a:srgbClr>
          </a:solidFill>
          <a:ln/>
        </p:spPr>
      </p:sp>
      <p:pic>
        <p:nvPicPr>
          <p:cNvPr id="9" name="Image 1">
            <a:extLst>
              <a:ext uri="{FF2B5EF4-FFF2-40B4-BE49-F238E27FC236}">
                <a16:creationId xmlns:a16="http://schemas.microsoft.com/office/drawing/2014/main" id="{31316199-2BAE-7268-1EC4-3767689411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170228"/>
            <a:ext cx="13553440" cy="1317292"/>
          </a:xfrm>
          <a:prstGeom prst="rect">
            <a:avLst/>
          </a:prstGeom>
        </p:spPr>
      </p:pic>
      <p:sp>
        <p:nvSpPr>
          <p:cNvPr id="10" name="Text 13">
            <a:extLst>
              <a:ext uri="{FF2B5EF4-FFF2-40B4-BE49-F238E27FC236}">
                <a16:creationId xmlns:a16="http://schemas.microsoft.com/office/drawing/2014/main" id="{D2B0EFEE-BD7E-C89F-D737-E33F5B344E71}"/>
              </a:ext>
            </a:extLst>
          </p:cNvPr>
          <p:cNvSpPr/>
          <p:nvPr/>
        </p:nvSpPr>
        <p:spPr>
          <a:xfrm>
            <a:off x="371749" y="1338453"/>
            <a:ext cx="10114006" cy="10204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lvl="0">
              <a:defRPr/>
            </a:pP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1" name="Text 3">
            <a:extLst>
              <a:ext uri="{FF2B5EF4-FFF2-40B4-BE49-F238E27FC236}">
                <a16:creationId xmlns:a16="http://schemas.microsoft.com/office/drawing/2014/main" id="{9F823156-4D26-D169-6D05-0EBC09F9ACBB}"/>
              </a:ext>
            </a:extLst>
          </p:cNvPr>
          <p:cNvSpPr/>
          <p:nvPr/>
        </p:nvSpPr>
        <p:spPr>
          <a:xfrm>
            <a:off x="1335589" y="2781846"/>
            <a:ext cx="6911231" cy="8470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lvl="0">
              <a:lnSpc>
                <a:spcPct val="130000"/>
              </a:lnSpc>
              <a:defRPr/>
            </a:pPr>
            <a:r>
              <a:rPr lang="zh-CN" altLang="en-US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解答</a:t>
            </a:r>
            <a:r>
              <a:rPr lang="en-US" altLang="zh-CN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:</a:t>
            </a:r>
          </a:p>
          <a:p>
            <a:pPr lvl="0">
              <a:lnSpc>
                <a:spcPct val="130000"/>
              </a:lnSpc>
              <a:defRPr/>
            </a:pPr>
            <a:r>
              <a:rPr lang="zh-CN" altLang="en-US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每秒钟产生</a:t>
            </a:r>
            <a:r>
              <a:rPr lang="en-US" altLang="zh-CN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8000B</a:t>
            </a:r>
            <a:r>
              <a:rPr lang="zh-CN" altLang="en-US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的话音数据。</a:t>
            </a:r>
            <a:r>
              <a:rPr lang="en-US" altLang="zh-CN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20ms(</a:t>
            </a:r>
            <a:r>
              <a:rPr lang="zh-CN" altLang="en-US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即</a:t>
            </a:r>
            <a:r>
              <a:rPr lang="en-US" altLang="zh-CN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0.02s</a:t>
            </a:r>
            <a:r>
              <a:rPr lang="zh-CN" altLang="en-US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所产生的数据是</a:t>
            </a:r>
            <a:r>
              <a:rPr lang="en-US" altLang="zh-CN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: </a:t>
            </a:r>
          </a:p>
          <a:p>
            <a:pPr lvl="0">
              <a:lnSpc>
                <a:spcPct val="130000"/>
              </a:lnSpc>
              <a:defRPr/>
            </a:pPr>
            <a:r>
              <a:rPr lang="en-US" altLang="zh-CN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8000(B/s) × 0.02(s)=160 B</a:t>
            </a:r>
            <a:endParaRPr kumimoji="0" lang="zh-CN" altLang="en-US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Noto Sans SC" pitchFamily="34" charset="-12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A077751-4565-9A00-AB1E-0BBFF716E359}"/>
              </a:ext>
            </a:extLst>
          </p:cNvPr>
          <p:cNvSpPr txBox="1"/>
          <p:nvPr/>
        </p:nvSpPr>
        <p:spPr>
          <a:xfrm>
            <a:off x="429343" y="1293800"/>
            <a:ext cx="1128513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假定</a:t>
            </a:r>
            <a:r>
              <a:rPr lang="en-US" altLang="zh-CN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IP</a:t>
            </a:r>
            <a:r>
              <a:rPr lang="zh-CN" alt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电话的发送方在讲话时</a:t>
            </a:r>
            <a:r>
              <a:rPr lang="en-US" altLang="zh-CN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,</a:t>
            </a:r>
            <a:r>
              <a:rPr lang="zh-CN" alt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每秒钟产生</a:t>
            </a:r>
            <a:r>
              <a:rPr lang="en-US" altLang="zh-CN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8000</a:t>
            </a:r>
            <a:r>
              <a:rPr lang="zh-CN" alt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字节的话音数据。每隔</a:t>
            </a:r>
            <a:r>
              <a:rPr lang="en-US" altLang="zh-CN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20</a:t>
            </a:r>
            <a:r>
              <a:rPr lang="zh-CN" alt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毫 秒把得到的数据块加上</a:t>
            </a:r>
            <a:r>
              <a:rPr lang="en-US" altLang="zh-CN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RTP</a:t>
            </a:r>
            <a:r>
              <a:rPr lang="zh-CN" alt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首部和</a:t>
            </a:r>
            <a:r>
              <a:rPr lang="en-US" altLang="zh-CN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UDP</a:t>
            </a:r>
            <a:r>
              <a:rPr lang="zh-CN" alt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首部后</a:t>
            </a:r>
            <a:r>
              <a:rPr lang="en-US" altLang="zh-CN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,</a:t>
            </a:r>
            <a:r>
              <a:rPr lang="zh-CN" alt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交给</a:t>
            </a:r>
            <a:r>
              <a:rPr lang="en-US" altLang="zh-CN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IP</a:t>
            </a:r>
            <a:r>
              <a:rPr lang="zh-CN" alt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层发送出去。假定</a:t>
            </a:r>
            <a:r>
              <a:rPr lang="en-US" altLang="zh-CN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RTP </a:t>
            </a:r>
            <a:r>
              <a:rPr lang="zh-CN" alt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首部和</a:t>
            </a:r>
            <a:r>
              <a:rPr lang="en-US" altLang="zh-CN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IP</a:t>
            </a:r>
            <a:r>
              <a:rPr lang="zh-CN" alt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首部都没有选项</a:t>
            </a:r>
            <a:r>
              <a:rPr lang="en-US" altLang="zh-CN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,</a:t>
            </a:r>
            <a:r>
              <a:rPr lang="zh-CN" alt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试计算发送方在发送这种</a:t>
            </a:r>
            <a:r>
              <a:rPr lang="en-US" altLang="zh-CN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IP</a:t>
            </a:r>
            <a:r>
              <a:rPr lang="zh-CN" alt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数据报时的数据率 </a:t>
            </a:r>
            <a:r>
              <a:rPr lang="en-US" altLang="zh-CN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(kbit/s)</a:t>
            </a:r>
            <a:r>
              <a:rPr lang="zh-CN" alt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。这个数据率比原始的话音数据率增加了百分之多少</a:t>
            </a:r>
            <a:r>
              <a:rPr lang="en-US" altLang="zh-CN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?</a:t>
            </a:r>
            <a:endParaRPr lang="zh-CN" altLang="en-US" sz="20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A9DCFD7-B057-B8D9-AFE8-2DCCCC961F9D}"/>
              </a:ext>
            </a:extLst>
          </p:cNvPr>
          <p:cNvSpPr txBox="1"/>
          <p:nvPr/>
        </p:nvSpPr>
        <p:spPr>
          <a:xfrm>
            <a:off x="1259799" y="4736591"/>
            <a:ext cx="92259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这个数据率高于原来的数据率</a:t>
            </a: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,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是因为增加了三个首部</a:t>
            </a: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40B,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话音数据部分</a:t>
            </a: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160B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增加 了</a:t>
            </a: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1/4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endParaRPr lang="en-US" altLang="zh-CN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因此这个</a:t>
            </a:r>
            <a:r>
              <a:rPr lang="zh-CN" altLang="en-US" b="1" dirty="0">
                <a:highlight>
                  <a:srgbClr val="FFFF00"/>
                </a:highlight>
                <a:latin typeface="宋体" panose="02010600030101010101" pitchFamily="2" charset="-122"/>
                <a:ea typeface="宋体" panose="02010600030101010101" pitchFamily="2" charset="-122"/>
              </a:rPr>
              <a:t>数据率比原始的话音数据率增加了</a:t>
            </a:r>
            <a:r>
              <a:rPr lang="en-US" altLang="zh-CN" b="1" dirty="0">
                <a:highlight>
                  <a:srgbClr val="FFFF00"/>
                </a:highlight>
                <a:latin typeface="宋体" panose="02010600030101010101" pitchFamily="2" charset="-122"/>
                <a:ea typeface="宋体" panose="02010600030101010101" pitchFamily="2" charset="-122"/>
              </a:rPr>
              <a:t>25%</a:t>
            </a:r>
            <a:r>
              <a:rPr lang="zh-CN" altLang="en-US" b="1" dirty="0">
                <a:highlight>
                  <a:srgbClr val="FFFF00"/>
                </a:highlight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AC01BAB6-175C-4FB8-3A57-3590E24462C8}"/>
                  </a:ext>
                </a:extLst>
              </p:cNvPr>
              <p:cNvSpPr txBox="1"/>
              <p:nvPr/>
            </p:nvSpPr>
            <p:spPr>
              <a:xfrm>
                <a:off x="1218148" y="3800795"/>
                <a:ext cx="10125355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b="1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RTP</a:t>
                </a:r>
                <a:r>
                  <a:rPr lang="zh-CN" altLang="en-US" b="1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首部为</a:t>
                </a:r>
                <a:r>
                  <a:rPr lang="en-US" altLang="zh-CN" b="1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12B,UDP</a:t>
                </a:r>
                <a:r>
                  <a:rPr lang="zh-CN" altLang="en-US" b="1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首部为</a:t>
                </a:r>
                <a:r>
                  <a:rPr lang="en-US" altLang="zh-CN" b="1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8B,IP</a:t>
                </a:r>
                <a:r>
                  <a:rPr lang="zh-CN" altLang="en-US" b="1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首部为</a:t>
                </a:r>
                <a:r>
                  <a:rPr lang="en-US" altLang="zh-CN" b="1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20B,</a:t>
                </a:r>
                <a:r>
                  <a:rPr lang="zh-CN" altLang="en-US" b="1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共计</a:t>
                </a:r>
                <a:r>
                  <a:rPr lang="en-US" altLang="zh-CN" b="1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40B</a:t>
                </a:r>
                <a:r>
                  <a:rPr lang="zh-CN" altLang="en-US" b="1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。</a:t>
                </a:r>
                <a:endParaRPr lang="en-US" altLang="zh-CN" b="1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r>
                  <a:rPr lang="zh-CN" altLang="en-US" b="1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三个首部加上数据所构成的</a:t>
                </a:r>
                <a:r>
                  <a:rPr lang="en-US" altLang="zh-CN" b="1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IP</a:t>
                </a:r>
                <a:r>
                  <a:rPr lang="zh-CN" altLang="en-US" b="1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数据报共有 </a:t>
                </a:r>
                <a:r>
                  <a:rPr lang="en-US" altLang="zh-CN" b="1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160+40=200 B=1600 bit ,</a:t>
                </a:r>
                <a:r>
                  <a:rPr lang="zh-CN" altLang="en-US" b="1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这些都要在</a:t>
                </a:r>
                <a:r>
                  <a:rPr lang="en-US" altLang="zh-CN" b="1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20ms</a:t>
                </a:r>
                <a:r>
                  <a:rPr lang="zh-CN" altLang="en-US" b="1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发送出去</a:t>
                </a:r>
                <a:r>
                  <a:rPr lang="en-US" altLang="zh-CN" b="1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,</a:t>
                </a:r>
                <a:r>
                  <a:rPr lang="zh-CN" altLang="en-US" b="1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因此发送这种</a:t>
                </a:r>
                <a:r>
                  <a:rPr lang="en-US" altLang="zh-CN" b="1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IP</a:t>
                </a:r>
                <a:r>
                  <a:rPr lang="zh-CN" altLang="en-US" b="1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数据报的</a:t>
                </a:r>
                <a:r>
                  <a:rPr lang="zh-CN" altLang="en-US" b="1" dirty="0">
                    <a:highlight>
                      <a:srgbClr val="FFFF00"/>
                    </a:highlight>
                    <a:latin typeface="宋体" panose="02010600030101010101" pitchFamily="2" charset="-122"/>
                    <a:ea typeface="宋体" panose="02010600030101010101" pitchFamily="2" charset="-122"/>
                  </a:rPr>
                  <a:t>数据率</a:t>
                </a:r>
                <a:r>
                  <a:rPr lang="zh-CN" altLang="en-US" b="1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是 </a:t>
                </a:r>
                <a:r>
                  <a:rPr lang="en-US" altLang="zh-CN" b="1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1600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÷</m:t>
                    </m:r>
                  </m:oMath>
                </a14:m>
                <a:r>
                  <a:rPr lang="en-US" altLang="zh-CN" b="1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20=80 kbit/s</a:t>
                </a:r>
                <a:r>
                  <a:rPr lang="zh-CN" altLang="en-US" b="1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。</a:t>
                </a:r>
              </a:p>
            </p:txBody>
          </p:sp>
        </mc:Choice>
        <mc:Fallback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AC01BAB6-175C-4FB8-3A57-3590E24462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8148" y="3800795"/>
                <a:ext cx="10125355" cy="923330"/>
              </a:xfrm>
              <a:prstGeom prst="rect">
                <a:avLst/>
              </a:prstGeom>
              <a:blipFill>
                <a:blip r:embed="rId5"/>
                <a:stretch>
                  <a:fillRect l="-542" t="-3289" b="-78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8702985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5" grpId="0"/>
      <p:bldP spid="4" grpId="0"/>
      <p:bldP spid="1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5-17:31:23-d2tarqtnfo2stf9djkm0.jpg"/>
          <p:cNvPicPr>
            <a:picLocks noChangeAspect="1"/>
          </p:cNvPicPr>
          <p:nvPr/>
        </p:nvPicPr>
        <p:blipFill>
          <a:blip r:embed="rId3"/>
          <a:srcRect t="104" b="104"/>
          <a:stretch/>
        </p:blipFill>
        <p:spPr>
          <a:xfrm flipH="1">
            <a:off x="0" y="2540"/>
            <a:ext cx="12192000" cy="685546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627380" y="2440940"/>
            <a:ext cx="7527290" cy="1804670"/>
          </a:xfrm>
          <a:prstGeom prst="rect">
            <a:avLst/>
          </a:prstGeom>
          <a:gradFill flip="none" rotWithShape="1">
            <a:gsLst>
              <a:gs pos="0">
                <a:srgbClr val="FFFFFF">
                  <a:alpha val="46000"/>
                </a:srgbClr>
              </a:gs>
              <a:gs pos="30000">
                <a:srgbClr val="F9FBFD">
                  <a:alpha val="69000"/>
                </a:srgbClr>
              </a:gs>
              <a:gs pos="82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0" scaled="1"/>
          </a:gradFill>
          <a:ln/>
        </p:spPr>
      </p:sp>
      <p:sp>
        <p:nvSpPr>
          <p:cNvPr id="4" name="Text 1"/>
          <p:cNvSpPr/>
          <p:nvPr/>
        </p:nvSpPr>
        <p:spPr>
          <a:xfrm>
            <a:off x="627380" y="2440940"/>
            <a:ext cx="7527290" cy="18046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941909" y="845595"/>
            <a:ext cx="209306" cy="42231"/>
          </a:xfrm>
          <a:prstGeom prst="rect">
            <a:avLst/>
          </a:prstGeom>
          <a:solidFill>
            <a:srgbClr val="808080"/>
          </a:solidFill>
          <a:ln w="19050">
            <a:solidFill>
              <a:srgbClr val="808080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941909" y="845595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941909" y="942569"/>
            <a:ext cx="209306" cy="42231"/>
          </a:xfrm>
          <a:prstGeom prst="rect">
            <a:avLst/>
          </a:prstGeom>
          <a:solidFill>
            <a:srgbClr val="808080"/>
          </a:solidFill>
          <a:ln w="19050">
            <a:solidFill>
              <a:srgbClr val="808080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941909" y="942569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941909" y="1039543"/>
            <a:ext cx="209306" cy="42231"/>
          </a:xfrm>
          <a:prstGeom prst="rect">
            <a:avLst/>
          </a:prstGeom>
          <a:solidFill>
            <a:srgbClr val="808080"/>
          </a:solidFill>
          <a:ln w="19050">
            <a:solidFill>
              <a:srgbClr val="808080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941909" y="1039543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11" name="Image 1" descr="https://kimi-img.moonshot.cn/pub/slides/slides_tmpl/image/25-09-05-17:30:59-d2tarktnfo2stf9djjsg.png"/>
          <p:cNvPicPr>
            <a:picLocks noChangeAspect="1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 rot="16200000">
            <a:off x="10527665" y="365125"/>
            <a:ext cx="262890" cy="1170305"/>
          </a:xfrm>
          <a:prstGeom prst="rect">
            <a:avLst/>
          </a:prstGeom>
        </p:spPr>
      </p:pic>
      <p:sp>
        <p:nvSpPr>
          <p:cNvPr id="12" name="Shape 8"/>
          <p:cNvSpPr/>
          <p:nvPr/>
        </p:nvSpPr>
        <p:spPr>
          <a:xfrm>
            <a:off x="856615" y="5796915"/>
            <a:ext cx="3632835" cy="33147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13" name="Text 9"/>
          <p:cNvSpPr/>
          <p:nvPr/>
        </p:nvSpPr>
        <p:spPr>
          <a:xfrm>
            <a:off x="941909" y="4429709"/>
            <a:ext cx="5154091" cy="3314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>
              <a:lnSpc>
                <a:spcPct val="90000"/>
              </a:lnSpc>
            </a:pPr>
            <a:r>
              <a:rPr lang="zh-CN" altLang="en-US" sz="2800" b="1" dirty="0">
                <a:solidFill>
                  <a:srgbClr val="000000"/>
                </a:solidFill>
                <a:latin typeface="+mn-ea"/>
                <a:cs typeface="MiSans" pitchFamily="34" charset="-120"/>
              </a:rPr>
              <a:t>汇报人：林银蕊 甘芝清 黄慧雯</a:t>
            </a:r>
          </a:p>
        </p:txBody>
      </p:sp>
      <p:sp>
        <p:nvSpPr>
          <p:cNvPr id="14" name="Text 10"/>
          <p:cNvSpPr/>
          <p:nvPr/>
        </p:nvSpPr>
        <p:spPr>
          <a:xfrm>
            <a:off x="6933565" y="5819775"/>
            <a:ext cx="4448810" cy="36639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r">
              <a:lnSpc>
                <a:spcPct val="90000"/>
              </a:lnSpc>
            </a:pPr>
            <a:r>
              <a:rPr lang="en-US" sz="20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汇报日期：2025/</a:t>
            </a:r>
            <a:r>
              <a:rPr lang="en-US" altLang="zh-CN" sz="20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12</a:t>
            </a:r>
            <a:r>
              <a:rPr lang="en-US" sz="20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/0</a:t>
            </a:r>
            <a:r>
              <a:rPr lang="en-US" altLang="zh-CN" sz="20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</a:t>
            </a:r>
            <a:endParaRPr lang="en-US" sz="2000" dirty="0"/>
          </a:p>
        </p:txBody>
      </p:sp>
      <p:sp>
        <p:nvSpPr>
          <p:cNvPr id="15" name="Shape 11"/>
          <p:cNvSpPr/>
          <p:nvPr/>
        </p:nvSpPr>
        <p:spPr>
          <a:xfrm>
            <a:off x="2051663" y="5982681"/>
            <a:ext cx="6486525" cy="0"/>
          </a:xfrm>
          <a:prstGeom prst="straightConnector1">
            <a:avLst/>
          </a:prstGeom>
          <a:noFill/>
          <a:ln w="9525">
            <a:solidFill>
              <a:srgbClr val="000000">
                <a:alpha val="21961"/>
              </a:srgbClr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zh-CN" altLang="en-US" dirty="0"/>
          </a:p>
        </p:txBody>
      </p:sp>
      <p:sp>
        <p:nvSpPr>
          <p:cNvPr id="16" name="Shape 12"/>
          <p:cNvSpPr/>
          <p:nvPr/>
        </p:nvSpPr>
        <p:spPr>
          <a:xfrm>
            <a:off x="732155" y="3269615"/>
            <a:ext cx="5892800" cy="893445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17" name="Text 13"/>
          <p:cNvSpPr/>
          <p:nvPr/>
        </p:nvSpPr>
        <p:spPr>
          <a:xfrm>
            <a:off x="732155" y="3269615"/>
            <a:ext cx="5892800" cy="89344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b"/>
          <a:lstStyle/>
          <a:p>
            <a:pPr>
              <a:lnSpc>
                <a:spcPct val="130000"/>
              </a:lnSpc>
            </a:pPr>
            <a:r>
              <a:rPr lang="en-US" sz="5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感谢您的观看</a:t>
            </a:r>
            <a:endParaRPr lang="en-US" sz="1600" dirty="0"/>
          </a:p>
        </p:txBody>
      </p:sp>
      <p:sp>
        <p:nvSpPr>
          <p:cNvPr id="18" name="Shape 14"/>
          <p:cNvSpPr/>
          <p:nvPr/>
        </p:nvSpPr>
        <p:spPr>
          <a:xfrm>
            <a:off x="732155" y="2532380"/>
            <a:ext cx="6677660" cy="709295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19" name="Text 15"/>
          <p:cNvSpPr/>
          <p:nvPr/>
        </p:nvSpPr>
        <p:spPr>
          <a:xfrm>
            <a:off x="732155" y="2532380"/>
            <a:ext cx="6677660" cy="70929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b"/>
          <a:lstStyle/>
          <a:p>
            <a:pPr>
              <a:lnSpc>
                <a:spcPct val="130000"/>
              </a:lnSpc>
            </a:pPr>
            <a:r>
              <a:rPr lang="en-US" sz="3200" dirty="0">
                <a:solidFill>
                  <a:srgbClr val="4B62E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THANK YOU FOR READING！</a:t>
            </a:r>
            <a:endParaRPr lang="en-US" sz="1600" dirty="0"/>
          </a:p>
        </p:txBody>
      </p:sp>
      <p:pic>
        <p:nvPicPr>
          <p:cNvPr id="20" name="Image 2" descr="https://kimi-img.moonshot.cn/pub/slides/slides_tmpl/image/25-09-05-17:31:23-d2tarqtnfo2stf9djkm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75805" y="1319530"/>
            <a:ext cx="3823335" cy="422783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289</TotalTime>
  <Words>774</Words>
  <Application>Microsoft Office PowerPoint</Application>
  <PresentationFormat>宽屏</PresentationFormat>
  <Paragraphs>94</Paragraphs>
  <Slides>6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13" baseType="lpstr">
      <vt:lpstr>Calibri</vt:lpstr>
      <vt:lpstr>Cambria Math</vt:lpstr>
      <vt:lpstr>Arial</vt:lpstr>
      <vt:lpstr>宋体</vt:lpstr>
      <vt:lpstr>MiSans</vt:lpstr>
      <vt:lpstr>等线</vt:lpstr>
      <vt:lpstr>Custom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Moonshot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第1章 概述习题讲解</dc:title>
  <dc:subject>第1章 概述习题讲解</dc:subject>
  <dc:creator>Kimi</dc:creator>
  <cp:lastModifiedBy>yier gan</cp:lastModifiedBy>
  <cp:revision>30</cp:revision>
  <dcterms:created xsi:type="dcterms:W3CDTF">2025-12-03T01:33:56Z</dcterms:created>
  <dcterms:modified xsi:type="dcterms:W3CDTF">2025-12-29T09:54:56Z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IGC">
    <vt:lpwstr>{"Label":"第1章 概述习题讲解","ContentProducer":"001191110108MACG2KBH8F10000","ProduceID":"d4np39ptoom42qb1fqqg","ReservedCode1":"","ContentPropagator":"001191110108MACG2KBH8F20000","PropagateID":"d4np39ptoom42qb1fqqg","ReservedCode2":""}</vt:lpwstr>
  </property>
</Properties>
</file>